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7" r:id="rId2"/>
    <p:sldId id="258" r:id="rId3"/>
    <p:sldId id="300" r:id="rId4"/>
    <p:sldId id="286" r:id="rId5"/>
    <p:sldId id="301" r:id="rId6"/>
    <p:sldId id="302" r:id="rId7"/>
    <p:sldId id="289" r:id="rId8"/>
    <p:sldId id="292" r:id="rId9"/>
    <p:sldId id="293" r:id="rId10"/>
    <p:sldId id="294" r:id="rId11"/>
    <p:sldId id="297" r:id="rId12"/>
    <p:sldId id="296" r:id="rId13"/>
    <p:sldId id="298" r:id="rId14"/>
    <p:sldId id="295" r:id="rId15"/>
    <p:sldId id="299" r:id="rId16"/>
    <p:sldId id="264"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1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88986" autoAdjust="0"/>
  </p:normalViewPr>
  <p:slideViewPr>
    <p:cSldViewPr snapToGrid="0">
      <p:cViewPr varScale="1">
        <p:scale>
          <a:sx n="76" d="100"/>
          <a:sy n="76" d="100"/>
        </p:scale>
        <p:origin x="10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0000500000000000000" pitchFamily="2" charset="-122"/>
                <a:ea typeface="印品黑体"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0000500000000000000" pitchFamily="2" charset="-122"/>
                <a:ea typeface="印品黑体" panose="00000500000000000000" pitchFamily="2" charset="-122"/>
              </a:defRPr>
            </a:lvl1pPr>
          </a:lstStyle>
          <a:p>
            <a:fld id="{253A22C7-C4EA-4B9E-8142-8A8B1C7089D7}" type="datetimeFigureOut">
              <a:rPr lang="zh-CN" altLang="en-US" smtClean="0"/>
              <a:t>2020/10/11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0000500000000000000" pitchFamily="2" charset="-122"/>
                <a:ea typeface="印品黑体"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0000500000000000000" pitchFamily="2" charset="-122"/>
                <a:ea typeface="印品黑体" panose="00000500000000000000" pitchFamily="2" charset="-122"/>
              </a:defRPr>
            </a:lvl1pPr>
          </a:lstStyle>
          <a:p>
            <a:fld id="{72DB7DC1-08AC-428B-9BEA-6C79C2A4085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1pPr>
    <a:lvl2pPr marL="4572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2pPr>
    <a:lvl3pPr marL="9144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3pPr>
    <a:lvl4pPr marL="13716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4pPr>
    <a:lvl5pPr marL="18288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DB7DC1-08AC-428B-9BEA-6C79C2A4085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DB7DC1-08AC-428B-9BEA-6C79C2A40855}"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DB7DC1-08AC-428B-9BEA-6C79C2A4085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DB7DC1-08AC-428B-9BEA-6C79C2A4085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DB7DC1-08AC-428B-9BEA-6C79C2A4085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DB7DC1-08AC-428B-9BEA-6C79C2A40855}" type="slidenum">
              <a:rPr lang="zh-CN" altLang="en-US" smtClean="0"/>
              <a:t>5</a:t>
            </a:fld>
            <a:endParaRPr lang="zh-CN" altLang="en-US"/>
          </a:p>
        </p:txBody>
      </p:sp>
    </p:spTree>
    <p:extLst>
      <p:ext uri="{BB962C8B-B14F-4D97-AF65-F5344CB8AC3E}">
        <p14:creationId xmlns:p14="http://schemas.microsoft.com/office/powerpoint/2010/main" val="413089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以下我们将对</a:t>
            </a:r>
            <a:r>
              <a:rPr lang="zh-CN" altLang="en-US" sz="1200" kern="1200" dirty="0">
                <a:solidFill>
                  <a:schemeClr val="tx1"/>
                </a:solidFill>
                <a:latin typeface="印品黑体" panose="00000500000000000000" pitchFamily="2" charset="-122"/>
                <a:ea typeface="印品黑体" panose="00000500000000000000" pitchFamily="2" charset="-122"/>
                <a:cs typeface="+mn-cs"/>
              </a:rPr>
              <a:t>马尔科夫随机场和马尔科夫链进行讲解，并以两大应用场景即</a:t>
            </a:r>
            <a:r>
              <a:rPr lang="zh-CN" altLang="zh-CN" sz="12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图像分割、纹理迁移为例</a:t>
            </a:r>
            <a:r>
              <a:rPr lang="zh-CN" altLang="en-US" sz="12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，来展示</a:t>
            </a:r>
            <a:r>
              <a:rPr lang="zh-CN" altLang="en-US" sz="1200" kern="1200" dirty="0">
                <a:solidFill>
                  <a:schemeClr val="tx1"/>
                </a:solidFill>
                <a:latin typeface="印品黑体" panose="00000500000000000000" pitchFamily="2" charset="-122"/>
                <a:ea typeface="印品黑体" panose="00000500000000000000" pitchFamily="2" charset="-122"/>
                <a:cs typeface="+mn-cs"/>
              </a:rPr>
              <a:t>马尔科夫随机场和马尔科夫链在基于深度学习的图像处理技术中的应用。</a:t>
            </a:r>
          </a:p>
          <a:p>
            <a:endParaRPr lang="zh-CN" altLang="en-US" dirty="0"/>
          </a:p>
        </p:txBody>
      </p:sp>
      <p:sp>
        <p:nvSpPr>
          <p:cNvPr id="4" name="灯片编号占位符 3"/>
          <p:cNvSpPr>
            <a:spLocks noGrp="1"/>
          </p:cNvSpPr>
          <p:nvPr>
            <p:ph type="sldNum" sz="quarter" idx="10"/>
          </p:nvPr>
        </p:nvSpPr>
        <p:spPr/>
        <p:txBody>
          <a:bodyPr/>
          <a:lstStyle/>
          <a:p>
            <a:fld id="{72DB7DC1-08AC-428B-9BEA-6C79C2A40855}" type="slidenum">
              <a:rPr lang="zh-CN" altLang="en-US" smtClean="0"/>
              <a:t>6</a:t>
            </a:fld>
            <a:endParaRPr lang="zh-CN" altLang="en-US"/>
          </a:p>
        </p:txBody>
      </p:sp>
    </p:spTree>
    <p:extLst>
      <p:ext uri="{BB962C8B-B14F-4D97-AF65-F5344CB8AC3E}">
        <p14:creationId xmlns:p14="http://schemas.microsoft.com/office/powerpoint/2010/main" val="437323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概率无向图模型</a:t>
            </a:r>
            <a:r>
              <a:rPr lang="en-US" altLang="zh-CN" dirty="0"/>
              <a:t>(probabilistic undirected graphical model)</a:t>
            </a:r>
            <a:r>
              <a:rPr lang="zh-CN" altLang="en-US" dirty="0"/>
              <a:t>又称为马尔科夫随机场</a:t>
            </a:r>
            <a:r>
              <a:rPr lang="en-US" altLang="zh-CN" dirty="0"/>
              <a:t>(Markov Random Field)</a:t>
            </a:r>
            <a:r>
              <a:rPr lang="zh-CN" altLang="en-US" dirty="0"/>
              <a:t>，或者马尔科夫网络。马尔科夫随机场是无向图模型，也就是两个点之前并没有明确的前后以及方向关系，虽然两个点之前存在相互作用，但是这个作用仅仅在附近的点与点之间，与更远处的点或者最前面的点并没有关系。</a:t>
            </a:r>
          </a:p>
        </p:txBody>
      </p:sp>
      <p:sp>
        <p:nvSpPr>
          <p:cNvPr id="4" name="灯片编号占位符 3"/>
          <p:cNvSpPr>
            <a:spLocks noGrp="1"/>
          </p:cNvSpPr>
          <p:nvPr>
            <p:ph type="sldNum" sz="quarter" idx="10"/>
          </p:nvPr>
        </p:nvSpPr>
        <p:spPr/>
        <p:txBody>
          <a:bodyPr/>
          <a:lstStyle/>
          <a:p>
            <a:fld id="{845D2DAF-7A11-4887-8CD5-B116BE4C238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BBBC89C-E8F6-4ECC-B87A-915E7F4A8961}" type="datetimeFigureOut">
              <a:rPr lang="zh-CN" altLang="en-US" smtClean="0"/>
              <a:t>2020/10/11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F7BAB-C787-414A-8258-DAA2F08F6C0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BBC89C-E8F6-4ECC-B87A-915E7F4A8961}" type="datetimeFigureOut">
              <a:rPr lang="zh-CN" altLang="en-US" smtClean="0"/>
              <a:t>2020/10/11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F7BAB-C787-414A-8258-DAA2F08F6C0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BBC89C-E8F6-4ECC-B87A-915E7F4A8961}" type="datetimeFigureOut">
              <a:rPr lang="zh-CN" altLang="en-US" smtClean="0"/>
              <a:t>2020/10/11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F7BAB-C787-414A-8258-DAA2F08F6C0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952455" y="-12701"/>
            <a:ext cx="10492980" cy="685800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BBC89C-E8F6-4ECC-B87A-915E7F4A8961}" type="datetimeFigureOut">
              <a:rPr lang="zh-CN" altLang="en-US" smtClean="0"/>
              <a:t>2020/10/11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F7BAB-C787-414A-8258-DAA2F08F6C0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BBBC89C-E8F6-4ECC-B87A-915E7F4A8961}" type="datetimeFigureOut">
              <a:rPr lang="zh-CN" altLang="en-US" smtClean="0"/>
              <a:t>2020/10/11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0F7BAB-C787-414A-8258-DAA2F08F6C0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BBC89C-E8F6-4ECC-B87A-915E7F4A8961}" type="datetimeFigureOut">
              <a:rPr lang="zh-CN" altLang="en-US" smtClean="0"/>
              <a:t>2020/10/11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F7BAB-C787-414A-8258-DAA2F08F6C0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BBC89C-E8F6-4ECC-B87A-915E7F4A8961}" type="datetimeFigureOut">
              <a:rPr lang="zh-CN" altLang="en-US" smtClean="0"/>
              <a:t>2020/10/11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0F7BAB-C787-414A-8258-DAA2F08F6C0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BBC89C-E8F6-4ECC-B87A-915E7F4A8961}" type="datetimeFigureOut">
              <a:rPr lang="zh-CN" altLang="en-US" smtClean="0"/>
              <a:t>2020/10/11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0F7BAB-C787-414A-8258-DAA2F08F6C0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BBC89C-E8F6-4ECC-B87A-915E7F4A8961}" type="datetimeFigureOut">
              <a:rPr lang="zh-CN" altLang="en-US" smtClean="0"/>
              <a:t>2020/10/11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0F7BAB-C787-414A-8258-DAA2F08F6C0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BBBC89C-E8F6-4ECC-B87A-915E7F4A8961}" type="datetimeFigureOut">
              <a:rPr lang="zh-CN" altLang="en-US" smtClean="0"/>
              <a:t>2020/10/11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F7BAB-C787-414A-8258-DAA2F08F6C0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BBBC89C-E8F6-4ECC-B87A-915E7F4A8961}" type="datetimeFigureOut">
              <a:rPr lang="zh-CN" altLang="en-US" smtClean="0"/>
              <a:t>2020/10/11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0F7BAB-C787-414A-8258-DAA2F08F6C0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ea typeface="印品黑体" panose="00000500000000000000" pitchFamily="2" charset="-122"/>
              </a:defRPr>
            </a:lvl1pPr>
          </a:lstStyle>
          <a:p>
            <a:fld id="{BBBBC89C-E8F6-4ECC-B87A-915E7F4A8961}" type="datetimeFigureOut">
              <a:rPr lang="zh-CN" altLang="en-US" smtClean="0"/>
              <a:t>2020/10/11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ea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ea typeface="印品黑体" panose="00000500000000000000" pitchFamily="2" charset="-122"/>
              </a:defRPr>
            </a:lvl1pPr>
          </a:lstStyle>
          <a:p>
            <a:fld id="{F50F7BAB-C787-414A-8258-DAA2F08F6C09}"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印品黑体"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19237" y="2018966"/>
            <a:ext cx="9153525" cy="2123658"/>
          </a:xfrm>
          <a:prstGeom prst="rect">
            <a:avLst/>
          </a:prstGeom>
          <a:noFill/>
        </p:spPr>
        <p:txBody>
          <a:bodyPr wrap="square" rtlCol="0">
            <a:spAutoFit/>
          </a:bodyPr>
          <a:lstStyle/>
          <a:p>
            <a:pPr algn="ctr"/>
            <a:r>
              <a:rPr lang="zh-CN" altLang="en-US" sz="6600" b="1" dirty="0">
                <a:latin typeface="印品黑体" panose="00000500000000000000" pitchFamily="2" charset="-122"/>
                <a:ea typeface="印品黑体" panose="00000500000000000000" pitchFamily="2" charset="-122"/>
              </a:rPr>
              <a:t>随机过程</a:t>
            </a:r>
            <a:endParaRPr lang="en-US" altLang="zh-CN" sz="6600" b="1" dirty="0">
              <a:latin typeface="印品黑体" panose="00000500000000000000" pitchFamily="2" charset="-122"/>
              <a:ea typeface="印品黑体" panose="00000500000000000000" pitchFamily="2" charset="-122"/>
            </a:endParaRPr>
          </a:p>
          <a:p>
            <a:pPr algn="ctr"/>
            <a:r>
              <a:rPr lang="zh-CN" altLang="en-US" sz="6600" b="1" dirty="0">
                <a:latin typeface="印品黑体" panose="00000500000000000000" pitchFamily="2" charset="-122"/>
                <a:ea typeface="印品黑体" panose="00000500000000000000" pitchFamily="2" charset="-122"/>
              </a:rPr>
              <a:t>在图像处理中的应用</a:t>
            </a:r>
          </a:p>
        </p:txBody>
      </p:sp>
      <p:sp>
        <p:nvSpPr>
          <p:cNvPr id="4" name="文本框 3"/>
          <p:cNvSpPr txBox="1"/>
          <p:nvPr/>
        </p:nvSpPr>
        <p:spPr>
          <a:xfrm>
            <a:off x="4495800" y="4411541"/>
            <a:ext cx="3200400" cy="461665"/>
          </a:xfrm>
          <a:prstGeom prst="rect">
            <a:avLst/>
          </a:prstGeom>
          <a:noFill/>
        </p:spPr>
        <p:txBody>
          <a:bodyPr wrap="square" rtlCol="0">
            <a:spAutoFit/>
          </a:bodyPr>
          <a:lstStyle/>
          <a:p>
            <a:pPr algn="ctr"/>
            <a:r>
              <a:rPr lang="zh-CN" altLang="en-US" sz="2400" b="1" dirty="0">
                <a:latin typeface="印品黑体" panose="00000500000000000000" pitchFamily="2" charset="-122"/>
                <a:ea typeface="印品黑体" panose="00000500000000000000" pitchFamily="2" charset="-122"/>
              </a:rPr>
              <a:t>答辩人：尹航</a:t>
            </a:r>
          </a:p>
        </p:txBody>
      </p:sp>
      <p:pic>
        <p:nvPicPr>
          <p:cNvPr id="5" name="古风武侠柔情舒缓配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899160"/>
            <a:ext cx="609600" cy="609600"/>
          </a:xfrm>
          <a:prstGeom prst="rect">
            <a:avLst/>
          </a:prstGeom>
        </p:spPr>
      </p:pic>
      <p:sp>
        <p:nvSpPr>
          <p:cNvPr id="9" name="文本框 8"/>
          <p:cNvSpPr txBox="1"/>
          <p:nvPr/>
        </p:nvSpPr>
        <p:spPr>
          <a:xfrm>
            <a:off x="3233473" y="6059470"/>
            <a:ext cx="6227467" cy="461665"/>
          </a:xfrm>
          <a:prstGeom prst="rect">
            <a:avLst/>
          </a:prstGeom>
          <a:noFill/>
        </p:spPr>
        <p:txBody>
          <a:bodyPr wrap="square">
            <a:spAutoFit/>
          </a:bodyPr>
          <a:lstStyle/>
          <a:p>
            <a:pPr algn="ctr"/>
            <a:r>
              <a:rPr lang="zh-CN" altLang="en-US" sz="2400" b="1" dirty="0">
                <a:ea typeface="印品黑体" panose="00000500000000000000" pitchFamily="2" charset="-122"/>
              </a:rPr>
              <a:t>孙启楚  </a:t>
            </a:r>
            <a:r>
              <a:rPr lang="en-US" altLang="zh-CN" sz="2400" b="1" dirty="0">
                <a:ea typeface="印品黑体" panose="00000500000000000000" pitchFamily="2" charset="-122"/>
              </a:rPr>
              <a:t> </a:t>
            </a:r>
            <a:r>
              <a:rPr lang="zh-CN" altLang="en-US" sz="2400" b="1" dirty="0">
                <a:ea typeface="印品黑体" panose="00000500000000000000" pitchFamily="2" charset="-122"/>
              </a:rPr>
              <a:t>高源鸿</a:t>
            </a:r>
            <a:r>
              <a:rPr lang="en-US" altLang="zh-CN" sz="2400" b="1" dirty="0">
                <a:ea typeface="印品黑体" panose="00000500000000000000" pitchFamily="2" charset="-122"/>
              </a:rPr>
              <a:t>   </a:t>
            </a:r>
            <a:r>
              <a:rPr lang="zh-CN" altLang="en-US" sz="2400" b="1" dirty="0">
                <a:ea typeface="印品黑体" panose="00000500000000000000" pitchFamily="2" charset="-122"/>
              </a:rPr>
              <a:t>钱思远</a:t>
            </a:r>
            <a:r>
              <a:rPr lang="en-US" altLang="zh-CN" sz="2400" b="1" dirty="0">
                <a:ea typeface="印品黑体" panose="00000500000000000000" pitchFamily="2" charset="-122"/>
              </a:rPr>
              <a:t>   </a:t>
            </a:r>
            <a:r>
              <a:rPr lang="zh-CN" altLang="en-US" sz="2400" b="1" dirty="0">
                <a:ea typeface="印品黑体" panose="00000500000000000000" pitchFamily="2" charset="-122"/>
              </a:rPr>
              <a:t>尹航</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5"/>
                </p:tgtEl>
              </p:cMediaNode>
            </p:audio>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文本框 21"/>
          <p:cNvSpPr txBox="1"/>
          <p:nvPr/>
        </p:nvSpPr>
        <p:spPr>
          <a:xfrm>
            <a:off x="982636" y="336076"/>
            <a:ext cx="4012442" cy="707886"/>
          </a:xfrm>
          <a:prstGeom prst="rect">
            <a:avLst/>
          </a:prstGeom>
          <a:noFill/>
        </p:spPr>
        <p:txBody>
          <a:bodyPr wrap="square" rtlCol="0">
            <a:spAutoFit/>
          </a:bodyPr>
          <a:lstStyle/>
          <a:p>
            <a:r>
              <a:rPr lang="zh-CN" altLang="en-US" sz="2000" b="1" dirty="0">
                <a:solidFill>
                  <a:srgbClr val="26313E"/>
                </a:solidFill>
                <a:latin typeface="印品黑体" panose="00000500000000000000" pitchFamily="2" charset="-122"/>
                <a:ea typeface="印品黑体" panose="00000500000000000000" pitchFamily="2" charset="-122"/>
              </a:rPr>
              <a:t>马尔科夫随机场的应用</a:t>
            </a:r>
            <a:endParaRPr lang="en-US" altLang="zh-CN" sz="2000" b="1" dirty="0">
              <a:solidFill>
                <a:srgbClr val="26313E"/>
              </a:solidFill>
              <a:latin typeface="印品黑体" panose="00000500000000000000" pitchFamily="2" charset="-122"/>
              <a:ea typeface="印品黑体" panose="00000500000000000000" pitchFamily="2" charset="-122"/>
            </a:endParaRPr>
          </a:p>
          <a:p>
            <a:r>
              <a:rPr lang="zh-CN" altLang="en-US" sz="2000" b="1" dirty="0">
                <a:solidFill>
                  <a:srgbClr val="26313E"/>
                </a:solidFill>
                <a:latin typeface="印品黑体" panose="00000500000000000000" pitchFamily="2" charset="-122"/>
                <a:ea typeface="印品黑体" panose="00000500000000000000" pitchFamily="2" charset="-122"/>
              </a:rPr>
              <a:t>图像分割</a:t>
            </a:r>
            <a:endParaRPr lang="zh-CN" altLang="en-US" sz="1400" b="1" dirty="0">
              <a:solidFill>
                <a:srgbClr val="26313E"/>
              </a:solidFill>
              <a:latin typeface="印品黑体" panose="00000500000000000000" pitchFamily="2" charset="-122"/>
              <a:ea typeface="印品黑体" panose="00000500000000000000"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747" y="914320"/>
            <a:ext cx="4565152" cy="1992607"/>
          </a:xfrm>
          <a:prstGeom prst="rect">
            <a:avLst/>
          </a:prstGeom>
        </p:spPr>
      </p:pic>
      <p:sp>
        <p:nvSpPr>
          <p:cNvPr id="10" name="文本框 9"/>
          <p:cNvSpPr txBox="1"/>
          <p:nvPr/>
        </p:nvSpPr>
        <p:spPr>
          <a:xfrm>
            <a:off x="491319" y="1998530"/>
            <a:ext cx="6094428" cy="646331"/>
          </a:xfrm>
          <a:prstGeom prst="rect">
            <a:avLst/>
          </a:prstGeom>
          <a:noFill/>
        </p:spPr>
        <p:txBody>
          <a:bodyPr wrap="square">
            <a:spAutoFit/>
          </a:bodyPr>
          <a:lstStyle/>
          <a:p>
            <a:pPr>
              <a:spcBef>
                <a:spcPts val="1470"/>
              </a:spcBef>
              <a:spcAft>
                <a:spcPts val="1470"/>
              </a:spcAft>
            </a:pP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图像中的像素点分布可以看成是一个马尔科夫随机场，因为图像某一领域的像素点之间有相互的关系：</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11"/>
          <p:cNvSpPr txBox="1"/>
          <p:nvPr/>
        </p:nvSpPr>
        <p:spPr>
          <a:xfrm>
            <a:off x="662234" y="5875593"/>
            <a:ext cx="10583944" cy="646331"/>
          </a:xfrm>
          <a:prstGeom prst="rect">
            <a:avLst/>
          </a:prstGeom>
          <a:noFill/>
        </p:spPr>
        <p:txBody>
          <a:bodyPr wrap="square">
            <a:spAutoFit/>
          </a:bodyPr>
          <a:lstStyle/>
          <a:p>
            <a:r>
              <a:rPr lang="zh-CN" altLang="en-US" dirty="0"/>
              <a:t>在实际中是以邻域的方式去确定两个像素点之间的关系，也就是在</a:t>
            </a:r>
            <a:r>
              <a:rPr lang="en-US" altLang="zh-CN" dirty="0"/>
              <a:t>SS</a:t>
            </a:r>
            <a:r>
              <a:rPr lang="zh-CN" altLang="en-US" dirty="0"/>
              <a:t>中的某一像素点的取值概率只和相邻点有关而与其他距离远的点无关。</a:t>
            </a:r>
          </a:p>
        </p:txBody>
      </p:sp>
      <p:pic>
        <p:nvPicPr>
          <p:cNvPr id="9" name="图片 8" descr="1602056887(1)"/>
          <p:cNvPicPr/>
          <p:nvPr/>
        </p:nvPicPr>
        <p:blipFill>
          <a:blip r:embed="rId4"/>
          <a:stretch>
            <a:fillRect/>
          </a:stretch>
        </p:blipFill>
        <p:spPr>
          <a:xfrm>
            <a:off x="662234" y="3211411"/>
            <a:ext cx="4965753" cy="1867281"/>
          </a:xfrm>
          <a:prstGeom prst="rect">
            <a:avLst/>
          </a:prstGeom>
        </p:spPr>
      </p:pic>
      <p:sp>
        <p:nvSpPr>
          <p:cNvPr id="16" name="文本框 15"/>
          <p:cNvSpPr txBox="1"/>
          <p:nvPr/>
        </p:nvSpPr>
        <p:spPr>
          <a:xfrm>
            <a:off x="491319" y="1407529"/>
            <a:ext cx="2201639" cy="369332"/>
          </a:xfrm>
          <a:prstGeom prst="rect">
            <a:avLst/>
          </a:prstGeom>
          <a:noFill/>
        </p:spPr>
        <p:txBody>
          <a:bodyPr wrap="square">
            <a:spAutoFit/>
          </a:bodyPr>
          <a:lstStyle/>
          <a:p>
            <a:r>
              <a:rPr lang="zh-CN" altLang="en-US" dirty="0">
                <a:solidFill>
                  <a:srgbClr val="1A1A1A"/>
                </a:solidFill>
                <a:latin typeface="Calibri" panose="020F0502020204030204" pitchFamily="34" charset="0"/>
                <a:ea typeface="微软雅黑" panose="020B0503020204020204" pitchFamily="34" charset="-122"/>
              </a:rPr>
              <a:t>像素点的</a:t>
            </a:r>
            <a:r>
              <a:rPr lang="zh-CN" altLang="zh-CN" dirty="0">
                <a:solidFill>
                  <a:srgbClr val="1A1A1A"/>
                </a:solidFill>
                <a:latin typeface="Calibri" panose="020F0502020204030204" pitchFamily="34" charset="0"/>
                <a:ea typeface="微软雅黑" panose="020B0503020204020204" pitchFamily="34" charset="-122"/>
              </a:rPr>
              <a:t>领域</a:t>
            </a:r>
            <a:r>
              <a:rPr lang="zh-CN" altLang="en-US" dirty="0">
                <a:solidFill>
                  <a:srgbClr val="1A1A1A"/>
                </a:solidFill>
                <a:latin typeface="Calibri" panose="020F0502020204030204" pitchFamily="34" charset="0"/>
                <a:ea typeface="微软雅黑" panose="020B0503020204020204" pitchFamily="34" charset="-122"/>
              </a:rPr>
              <a:t>分布</a:t>
            </a:r>
          </a:p>
        </p:txBody>
      </p:sp>
      <p:pic>
        <p:nvPicPr>
          <p:cNvPr id="13" name="图片 12" descr="1602056910(1)">
            <a:extLst>
              <a:ext uri="{FF2B5EF4-FFF2-40B4-BE49-F238E27FC236}">
                <a16:creationId xmlns:a16="http://schemas.microsoft.com/office/drawing/2014/main" id="{5D5DC209-DBE0-4821-B7B3-2CE0EE797D67}"/>
              </a:ext>
            </a:extLst>
          </p:cNvPr>
          <p:cNvPicPr/>
          <p:nvPr/>
        </p:nvPicPr>
        <p:blipFill>
          <a:blip r:embed="rId5"/>
          <a:stretch>
            <a:fillRect/>
          </a:stretch>
        </p:blipFill>
        <p:spPr>
          <a:xfrm>
            <a:off x="6271308" y="3211412"/>
            <a:ext cx="4458424" cy="18672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文本框 21"/>
          <p:cNvSpPr txBox="1"/>
          <p:nvPr/>
        </p:nvSpPr>
        <p:spPr>
          <a:xfrm>
            <a:off x="982636" y="336076"/>
            <a:ext cx="4012442" cy="707886"/>
          </a:xfrm>
          <a:prstGeom prst="rect">
            <a:avLst/>
          </a:prstGeom>
          <a:noFill/>
        </p:spPr>
        <p:txBody>
          <a:bodyPr wrap="square" rtlCol="0">
            <a:spAutoFit/>
          </a:bodyPr>
          <a:lstStyle/>
          <a:p>
            <a:r>
              <a:rPr lang="zh-CN" altLang="en-US" sz="2000" b="1" dirty="0">
                <a:solidFill>
                  <a:srgbClr val="26313E"/>
                </a:solidFill>
                <a:latin typeface="印品黑体" panose="00000500000000000000" pitchFamily="2" charset="-122"/>
                <a:ea typeface="印品黑体" panose="00000500000000000000" pitchFamily="2" charset="-122"/>
              </a:rPr>
              <a:t>马尔科夫随机场的应用</a:t>
            </a:r>
            <a:endParaRPr lang="en-US" altLang="zh-CN" sz="2000" b="1" dirty="0">
              <a:solidFill>
                <a:srgbClr val="26313E"/>
              </a:solidFill>
              <a:latin typeface="印品黑体" panose="00000500000000000000" pitchFamily="2" charset="-122"/>
              <a:ea typeface="印品黑体" panose="00000500000000000000" pitchFamily="2" charset="-122"/>
            </a:endParaRPr>
          </a:p>
          <a:p>
            <a:r>
              <a:rPr lang="zh-CN" altLang="en-US" sz="2000" b="1" dirty="0">
                <a:solidFill>
                  <a:srgbClr val="26313E"/>
                </a:solidFill>
                <a:latin typeface="印品黑体" panose="00000500000000000000" pitchFamily="2" charset="-122"/>
                <a:ea typeface="印品黑体" panose="00000500000000000000" pitchFamily="2" charset="-122"/>
              </a:rPr>
              <a:t>图像分割</a:t>
            </a:r>
            <a:endParaRPr lang="zh-CN" altLang="en-US" sz="1400" b="1" dirty="0">
              <a:solidFill>
                <a:srgbClr val="26313E"/>
              </a:solidFill>
              <a:latin typeface="印品黑体" panose="00000500000000000000" pitchFamily="2" charset="-122"/>
              <a:ea typeface="印品黑体" panose="00000500000000000000"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681" y="1629701"/>
            <a:ext cx="6099633" cy="4244927"/>
          </a:xfrm>
          <a:prstGeom prst="rect">
            <a:avLst/>
          </a:prstGeom>
        </p:spPr>
      </p:pic>
      <p:sp>
        <p:nvSpPr>
          <p:cNvPr id="9" name="文本框 8"/>
          <p:cNvSpPr txBox="1"/>
          <p:nvPr/>
        </p:nvSpPr>
        <p:spPr>
          <a:xfrm>
            <a:off x="4089757" y="6013127"/>
            <a:ext cx="2750270" cy="369332"/>
          </a:xfrm>
          <a:prstGeom prst="rect">
            <a:avLst/>
          </a:prstGeom>
          <a:noFill/>
        </p:spPr>
        <p:txBody>
          <a:bodyPr wrap="square">
            <a:spAutoFit/>
          </a:bodyPr>
          <a:lstStyle/>
          <a:p>
            <a:r>
              <a:rPr lang="zh-CN" altLang="zh-CN" sz="1800" kern="100" dirty="0">
                <a:solidFill>
                  <a:srgbClr val="1A1A1A"/>
                </a:solidFill>
                <a:effectLst/>
                <a:ea typeface="微软雅黑" panose="020B0503020204020204" pitchFamily="34" charset="-122"/>
                <a:cs typeface="微软雅黑" panose="020B0503020204020204" pitchFamily="34" charset="-122"/>
              </a:rPr>
              <a:t>邻域马尔科夫随机场模型</a:t>
            </a:r>
            <a:endParaRPr lang="zh-CN" altLang="en-US" dirty="0"/>
          </a:p>
        </p:txBody>
      </p:sp>
      <p:sp>
        <p:nvSpPr>
          <p:cNvPr id="11" name="文本框 10"/>
          <p:cNvSpPr txBox="1"/>
          <p:nvPr/>
        </p:nvSpPr>
        <p:spPr>
          <a:xfrm>
            <a:off x="655268" y="1306536"/>
            <a:ext cx="10659176" cy="646331"/>
          </a:xfrm>
          <a:prstGeom prst="rect">
            <a:avLst/>
          </a:prstGeom>
          <a:noFill/>
        </p:spPr>
        <p:txBody>
          <a:bodyPr wrap="square">
            <a:spAutoFit/>
          </a:bodyPr>
          <a:lstStyle/>
          <a:p>
            <a:r>
              <a:rPr lang="zh-CN" altLang="en-US" b="0" i="0" dirty="0">
                <a:solidFill>
                  <a:srgbClr val="4D4D4D"/>
                </a:solidFill>
                <a:effectLst/>
                <a:latin typeface="-apple-system"/>
              </a:rPr>
              <a:t>基于马尔科夫的随机场（</a:t>
            </a:r>
            <a:r>
              <a:rPr lang="en-US" altLang="zh-CN" b="0" i="0" dirty="0">
                <a:solidFill>
                  <a:srgbClr val="4D4D4D"/>
                </a:solidFill>
                <a:effectLst/>
                <a:latin typeface="-apple-system"/>
              </a:rPr>
              <a:t>MRF</a:t>
            </a:r>
            <a:r>
              <a:rPr lang="zh-CN" altLang="en-US" b="0" i="0" dirty="0">
                <a:solidFill>
                  <a:srgbClr val="4D4D4D"/>
                </a:solidFill>
                <a:effectLst/>
                <a:latin typeface="-apple-system"/>
              </a:rPr>
              <a:t>）的图像分割是一种基于统计的图像分割算法，其模型参数少，空间约束性强，使用较为广泛。</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文本框 21"/>
          <p:cNvSpPr txBox="1"/>
          <p:nvPr/>
        </p:nvSpPr>
        <p:spPr>
          <a:xfrm>
            <a:off x="982636" y="336076"/>
            <a:ext cx="4012442" cy="707886"/>
          </a:xfrm>
          <a:prstGeom prst="rect">
            <a:avLst/>
          </a:prstGeom>
          <a:noFill/>
        </p:spPr>
        <p:txBody>
          <a:bodyPr wrap="square" rtlCol="0">
            <a:spAutoFit/>
          </a:bodyPr>
          <a:lstStyle/>
          <a:p>
            <a:r>
              <a:rPr lang="zh-CN" altLang="en-US" sz="2000" b="1" dirty="0">
                <a:solidFill>
                  <a:srgbClr val="26313E"/>
                </a:solidFill>
                <a:latin typeface="印品黑体" panose="00000500000000000000" pitchFamily="2" charset="-122"/>
                <a:ea typeface="印品黑体" panose="00000500000000000000" pitchFamily="2" charset="-122"/>
              </a:rPr>
              <a:t>马尔科夫随机场的应用</a:t>
            </a:r>
            <a:endParaRPr lang="en-US" altLang="zh-CN" sz="2000" b="1" dirty="0">
              <a:solidFill>
                <a:srgbClr val="26313E"/>
              </a:solidFill>
              <a:latin typeface="印品黑体" panose="00000500000000000000" pitchFamily="2" charset="-122"/>
              <a:ea typeface="印品黑体" panose="00000500000000000000" pitchFamily="2" charset="-122"/>
            </a:endParaRPr>
          </a:p>
          <a:p>
            <a:r>
              <a:rPr lang="zh-CN" altLang="en-US" sz="2000" b="1" dirty="0">
                <a:solidFill>
                  <a:srgbClr val="26313E"/>
                </a:solidFill>
                <a:latin typeface="印品黑体" panose="00000500000000000000" pitchFamily="2" charset="-122"/>
                <a:ea typeface="印品黑体" panose="00000500000000000000" pitchFamily="2" charset="-122"/>
              </a:rPr>
              <a:t>图像分割</a:t>
            </a:r>
            <a:endParaRPr lang="zh-CN" altLang="en-US" sz="1400" b="1" dirty="0">
              <a:solidFill>
                <a:srgbClr val="26313E"/>
              </a:solidFill>
              <a:latin typeface="印品黑体" panose="00000500000000000000" pitchFamily="2" charset="-122"/>
              <a:ea typeface="印品黑体" panose="00000500000000000000"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808" y="1539713"/>
            <a:ext cx="6762750" cy="3600450"/>
          </a:xfrm>
          <a:prstGeom prst="rect">
            <a:avLst/>
          </a:prstGeom>
        </p:spPr>
      </p:pic>
      <p:sp>
        <p:nvSpPr>
          <p:cNvPr id="11" name="文本框 10"/>
          <p:cNvSpPr txBox="1"/>
          <p:nvPr/>
        </p:nvSpPr>
        <p:spPr>
          <a:xfrm>
            <a:off x="1572312" y="5191518"/>
            <a:ext cx="9047375" cy="1200329"/>
          </a:xfrm>
          <a:prstGeom prst="rect">
            <a:avLst/>
          </a:prstGeom>
          <a:noFill/>
        </p:spPr>
        <p:txBody>
          <a:bodyPr wrap="square">
            <a:spAutoFit/>
          </a:bodyPr>
          <a:lstStyle/>
          <a:p>
            <a:pPr>
              <a:spcBef>
                <a:spcPts val="1470"/>
              </a:spcBef>
              <a:spcAft>
                <a:spcPts val="1470"/>
              </a:spcAft>
            </a:pP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在实际中，求得</a:t>
            </a:r>
            <a:r>
              <a:rPr lang="en-US"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P(S|W)*P(W)</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a:t>
            </a:r>
            <a:r>
              <a:rPr lang="en-US"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P(W)</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可以通过势能函数求出来，而求</a:t>
            </a:r>
            <a:r>
              <a:rPr lang="en-US"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P(S|W)</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即利用标记信息估计</a:t>
            </a:r>
            <a:r>
              <a:rPr lang="zh-CN" altLang="en-US"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此</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像素点的值，假设某个标记分类中的像素点分布满足高斯分布</a:t>
            </a:r>
            <a:r>
              <a:rPr lang="en-US"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假设分类</a:t>
            </a:r>
            <a:r>
              <a:rPr lang="en-US"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2</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中的像素点大部分满足</a:t>
            </a:r>
            <a:r>
              <a:rPr lang="en-US"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50-100</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的灰度值，中心是</a:t>
            </a:r>
            <a:r>
              <a:rPr lang="en-US"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80)</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a:t>
            </a:r>
            <a:r>
              <a:rPr lang="zh-CN" altLang="en-US"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即可</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根据某一个像素点的值判断它</a:t>
            </a:r>
            <a:r>
              <a:rPr lang="zh-CN" altLang="en-US"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处于</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哪</a:t>
            </a:r>
            <a:r>
              <a:rPr lang="zh-CN" altLang="en-US"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一</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分类</a:t>
            </a:r>
            <a:r>
              <a:rPr lang="zh-CN" altLang="en-US"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3" name="文本框 12"/>
          <p:cNvSpPr txBox="1"/>
          <p:nvPr/>
        </p:nvSpPr>
        <p:spPr>
          <a:xfrm>
            <a:off x="804946" y="1303692"/>
            <a:ext cx="2077496" cy="369332"/>
          </a:xfrm>
          <a:prstGeom prst="rect">
            <a:avLst/>
          </a:prstGeom>
          <a:noFill/>
        </p:spPr>
        <p:txBody>
          <a:bodyPr wrap="square">
            <a:spAutoFit/>
          </a:bodyPr>
          <a:lstStyle/>
          <a:p>
            <a:r>
              <a:rPr lang="zh-CN" altLang="en-US" dirty="0">
                <a:solidFill>
                  <a:srgbClr val="1A1A1A"/>
                </a:solidFill>
                <a:latin typeface="Calibri" panose="020F0502020204030204" pitchFamily="34" charset="0"/>
                <a:ea typeface="微软雅黑" panose="020B0503020204020204" pitchFamily="34" charset="-122"/>
              </a:rPr>
              <a:t>逆向推测过程</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文本框 21"/>
          <p:cNvSpPr txBox="1"/>
          <p:nvPr/>
        </p:nvSpPr>
        <p:spPr>
          <a:xfrm>
            <a:off x="982636" y="336076"/>
            <a:ext cx="4012442" cy="707886"/>
          </a:xfrm>
          <a:prstGeom prst="rect">
            <a:avLst/>
          </a:prstGeom>
          <a:noFill/>
        </p:spPr>
        <p:txBody>
          <a:bodyPr wrap="square" rtlCol="0">
            <a:spAutoFit/>
          </a:bodyPr>
          <a:lstStyle/>
          <a:p>
            <a:r>
              <a:rPr lang="zh-CN" altLang="en-US" sz="2000" b="1" dirty="0">
                <a:solidFill>
                  <a:srgbClr val="26313E"/>
                </a:solidFill>
                <a:latin typeface="印品黑体" panose="00000500000000000000" pitchFamily="2" charset="-122"/>
                <a:ea typeface="印品黑体" panose="00000500000000000000" pitchFamily="2" charset="-122"/>
              </a:rPr>
              <a:t>马尔科夫随机场的应用</a:t>
            </a:r>
            <a:endParaRPr lang="en-US" altLang="zh-CN" sz="2000" b="1" dirty="0">
              <a:solidFill>
                <a:srgbClr val="26313E"/>
              </a:solidFill>
              <a:latin typeface="印品黑体" panose="00000500000000000000" pitchFamily="2" charset="-122"/>
              <a:ea typeface="印品黑体" panose="00000500000000000000" pitchFamily="2" charset="-122"/>
            </a:endParaRPr>
          </a:p>
          <a:p>
            <a:r>
              <a:rPr lang="zh-CN" altLang="en-US" sz="2000" b="1" dirty="0">
                <a:solidFill>
                  <a:srgbClr val="26313E"/>
                </a:solidFill>
                <a:latin typeface="印品黑体" panose="00000500000000000000" pitchFamily="2" charset="-122"/>
                <a:ea typeface="印品黑体" panose="00000500000000000000" pitchFamily="2" charset="-122"/>
              </a:rPr>
              <a:t>图像分割</a:t>
            </a:r>
            <a:endParaRPr lang="zh-CN" altLang="en-US" sz="1400" b="1" dirty="0">
              <a:solidFill>
                <a:srgbClr val="26313E"/>
              </a:solidFill>
              <a:latin typeface="印品黑体" panose="00000500000000000000" pitchFamily="2" charset="-122"/>
              <a:ea typeface="印品黑体" panose="00000500000000000000" pitchFamily="2"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52572"/>
          <a:stretch>
            <a:fillRect/>
          </a:stretch>
        </p:blipFill>
        <p:spPr>
          <a:xfrm>
            <a:off x="491319" y="1356530"/>
            <a:ext cx="5974534" cy="3265711"/>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16" t="52805" r="-216" b="-233"/>
          <a:stretch>
            <a:fillRect/>
          </a:stretch>
        </p:blipFill>
        <p:spPr>
          <a:xfrm>
            <a:off x="5166456" y="2989385"/>
            <a:ext cx="6534225" cy="357164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文本框 21"/>
          <p:cNvSpPr txBox="1"/>
          <p:nvPr/>
        </p:nvSpPr>
        <p:spPr>
          <a:xfrm>
            <a:off x="982636" y="336076"/>
            <a:ext cx="4012442" cy="707886"/>
          </a:xfrm>
          <a:prstGeom prst="rect">
            <a:avLst/>
          </a:prstGeom>
          <a:noFill/>
        </p:spPr>
        <p:txBody>
          <a:bodyPr wrap="square" rtlCol="0">
            <a:spAutoFit/>
          </a:bodyPr>
          <a:lstStyle/>
          <a:p>
            <a:r>
              <a:rPr lang="zh-CN" altLang="en-US" sz="2000" b="1" dirty="0">
                <a:solidFill>
                  <a:srgbClr val="26313E"/>
                </a:solidFill>
                <a:latin typeface="印品黑体" panose="00000500000000000000" pitchFamily="2" charset="-122"/>
                <a:ea typeface="印品黑体" panose="00000500000000000000" pitchFamily="2" charset="-122"/>
              </a:rPr>
              <a:t>马尔科夫随机场的应用</a:t>
            </a:r>
            <a:endParaRPr lang="en-US" altLang="zh-CN" sz="2000" b="1" dirty="0">
              <a:solidFill>
                <a:srgbClr val="26313E"/>
              </a:solidFill>
              <a:latin typeface="印品黑体" panose="00000500000000000000" pitchFamily="2" charset="-122"/>
              <a:ea typeface="印品黑体" panose="00000500000000000000" pitchFamily="2" charset="-122"/>
            </a:endParaRPr>
          </a:p>
          <a:p>
            <a:r>
              <a:rPr lang="zh-CN" altLang="en-US" sz="2000" b="1" dirty="0">
                <a:solidFill>
                  <a:srgbClr val="26313E"/>
                </a:solidFill>
                <a:latin typeface="印品黑体" panose="00000500000000000000" pitchFamily="2" charset="-122"/>
                <a:ea typeface="印品黑体" panose="00000500000000000000" pitchFamily="2" charset="-122"/>
              </a:rPr>
              <a:t>图像纹理合成</a:t>
            </a:r>
            <a:endParaRPr lang="zh-CN" altLang="en-US" sz="1400" b="1" dirty="0">
              <a:solidFill>
                <a:srgbClr val="26313E"/>
              </a:solidFill>
              <a:latin typeface="印品黑体" panose="00000500000000000000" pitchFamily="2" charset="-122"/>
              <a:ea typeface="印品黑体" panose="00000500000000000000" pitchFamily="2" charset="-122"/>
            </a:endParaRPr>
          </a:p>
        </p:txBody>
      </p:sp>
      <p:sp>
        <p:nvSpPr>
          <p:cNvPr id="8" name="文本框 7"/>
          <p:cNvSpPr txBox="1"/>
          <p:nvPr/>
        </p:nvSpPr>
        <p:spPr>
          <a:xfrm>
            <a:off x="7890236" y="1660933"/>
            <a:ext cx="3989554" cy="923330"/>
          </a:xfrm>
          <a:prstGeom prst="rect">
            <a:avLst/>
          </a:prstGeom>
          <a:noFill/>
        </p:spPr>
        <p:txBody>
          <a:bodyPr wrap="square">
            <a:spAutoFit/>
          </a:bodyPr>
          <a:lstStyle/>
          <a:p>
            <a:pPr>
              <a:spcBef>
                <a:spcPts val="1470"/>
              </a:spcBef>
              <a:spcAft>
                <a:spcPts val="1470"/>
              </a:spcAft>
            </a:pP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通过神经网络提取图像的深层信息然后进行内容风格比较通过不同的损失函数实现对输入图像的风格迁移。</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9" name="图片 8" descr="IMG_256"/>
          <p:cNvPicPr/>
          <p:nvPr/>
        </p:nvPicPr>
        <p:blipFill>
          <a:blip r:embed="rId3"/>
          <a:stretch>
            <a:fillRect/>
          </a:stretch>
        </p:blipFill>
        <p:spPr>
          <a:xfrm>
            <a:off x="161382" y="1233757"/>
            <a:ext cx="7238660" cy="2701013"/>
          </a:xfrm>
          <a:prstGeom prst="rect">
            <a:avLst/>
          </a:prstGeom>
          <a:noFill/>
          <a:ln w="9525">
            <a:noFill/>
          </a:ln>
        </p:spPr>
      </p:pic>
      <p:pic>
        <p:nvPicPr>
          <p:cNvPr id="3" name="图片 2"/>
          <p:cNvPicPr>
            <a:picLocks noChangeAspect="1"/>
          </p:cNvPicPr>
          <p:nvPr/>
        </p:nvPicPr>
        <p:blipFill>
          <a:blip r:embed="rId4"/>
          <a:stretch>
            <a:fillRect/>
          </a:stretch>
        </p:blipFill>
        <p:spPr>
          <a:xfrm>
            <a:off x="5670589" y="3048588"/>
            <a:ext cx="6209201" cy="3328644"/>
          </a:xfrm>
          <a:prstGeom prst="rect">
            <a:avLst/>
          </a:prstGeom>
        </p:spPr>
      </p:pic>
      <p:sp>
        <p:nvSpPr>
          <p:cNvPr id="11" name="文本框 10"/>
          <p:cNvSpPr txBox="1"/>
          <p:nvPr/>
        </p:nvSpPr>
        <p:spPr>
          <a:xfrm>
            <a:off x="899212" y="4694336"/>
            <a:ext cx="4033547" cy="923330"/>
          </a:xfrm>
          <a:prstGeom prst="rect">
            <a:avLst/>
          </a:prstGeom>
          <a:noFill/>
        </p:spPr>
        <p:txBody>
          <a:bodyPr wrap="square">
            <a:spAutoFit/>
          </a:bodyPr>
          <a:lstStyle/>
          <a:p>
            <a:pPr>
              <a:spcBef>
                <a:spcPts val="1470"/>
              </a:spcBef>
              <a:spcAft>
                <a:spcPts val="1470"/>
              </a:spcAft>
            </a:pP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图像纹理合成则是对一张图片进行纹理迁移，给予一块</a:t>
            </a:r>
            <a:r>
              <a:rPr lang="en-US"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(a)</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，然后得到类似于</a:t>
            </a:r>
            <a:r>
              <a:rPr lang="en-US"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(b)</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a:t>
            </a:r>
            <a:r>
              <a:rPr lang="en-US"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(c)</a:t>
            </a:r>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相关的图像</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文本框 21"/>
          <p:cNvSpPr txBox="1"/>
          <p:nvPr/>
        </p:nvSpPr>
        <p:spPr>
          <a:xfrm>
            <a:off x="982636" y="336076"/>
            <a:ext cx="4012442" cy="707886"/>
          </a:xfrm>
          <a:prstGeom prst="rect">
            <a:avLst/>
          </a:prstGeom>
          <a:noFill/>
        </p:spPr>
        <p:txBody>
          <a:bodyPr wrap="square" rtlCol="0">
            <a:spAutoFit/>
          </a:bodyPr>
          <a:lstStyle/>
          <a:p>
            <a:r>
              <a:rPr lang="zh-CN" altLang="en-US" sz="2000" b="1" dirty="0">
                <a:solidFill>
                  <a:srgbClr val="26313E"/>
                </a:solidFill>
                <a:latin typeface="印品黑体" panose="00000500000000000000" pitchFamily="2" charset="-122"/>
                <a:ea typeface="印品黑体" panose="00000500000000000000" pitchFamily="2" charset="-122"/>
              </a:rPr>
              <a:t>马尔科夫随机场的应用</a:t>
            </a:r>
            <a:endParaRPr lang="en-US" altLang="zh-CN" sz="2000" b="1" dirty="0">
              <a:solidFill>
                <a:srgbClr val="26313E"/>
              </a:solidFill>
              <a:latin typeface="印品黑体" panose="00000500000000000000" pitchFamily="2" charset="-122"/>
              <a:ea typeface="印品黑体" panose="00000500000000000000" pitchFamily="2" charset="-122"/>
            </a:endParaRPr>
          </a:p>
          <a:p>
            <a:r>
              <a:rPr lang="zh-CN" altLang="en-US" sz="2000" b="1" dirty="0">
                <a:solidFill>
                  <a:srgbClr val="26313E"/>
                </a:solidFill>
                <a:latin typeface="印品黑体" panose="00000500000000000000" pitchFamily="2" charset="-122"/>
                <a:ea typeface="印品黑体" panose="00000500000000000000" pitchFamily="2" charset="-122"/>
              </a:rPr>
              <a:t>图像纹理合成</a:t>
            </a:r>
            <a:endParaRPr lang="zh-CN" altLang="en-US" sz="1400" b="1" dirty="0">
              <a:solidFill>
                <a:srgbClr val="26313E"/>
              </a:solidFill>
              <a:latin typeface="印品黑体" panose="00000500000000000000" pitchFamily="2" charset="-122"/>
              <a:ea typeface="印品黑体" panose="00000500000000000000"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529" y="1261865"/>
            <a:ext cx="8926941" cy="3894597"/>
          </a:xfrm>
          <a:prstGeom prst="rect">
            <a:avLst/>
          </a:prstGeom>
        </p:spPr>
      </p:pic>
      <p:sp>
        <p:nvSpPr>
          <p:cNvPr id="12" name="文本框 11"/>
          <p:cNvSpPr txBox="1"/>
          <p:nvPr/>
        </p:nvSpPr>
        <p:spPr>
          <a:xfrm>
            <a:off x="1199562" y="5374365"/>
            <a:ext cx="10442542" cy="923330"/>
          </a:xfrm>
          <a:prstGeom prst="rect">
            <a:avLst/>
          </a:prstGeom>
          <a:noFill/>
        </p:spPr>
        <p:txBody>
          <a:bodyPr wrap="square">
            <a:spAutoFit/>
          </a:bodyPr>
          <a:lstStyle/>
          <a:p>
            <a:r>
              <a:rPr lang="zh-CN" altLang="zh-CN" sz="1800" kern="100" dirty="0">
                <a:solidFill>
                  <a:srgbClr val="1A1A1A"/>
                </a:solidFill>
                <a:effectLst/>
                <a:ea typeface="微软雅黑" panose="020B0503020204020204" pitchFamily="34" charset="-122"/>
                <a:cs typeface="微软雅黑" panose="020B0503020204020204" pitchFamily="34" charset="-122"/>
              </a:rPr>
              <a:t>假设图像的纹理信息是一个</a:t>
            </a:r>
            <a:r>
              <a:rPr lang="en-US" altLang="zh-CN" sz="1800" dirty="0">
                <a:solidFill>
                  <a:srgbClr val="1A1A1A"/>
                </a:solidFill>
                <a:effectLst/>
                <a:latin typeface="微软雅黑" panose="020B0503020204020204" pitchFamily="34" charset="-122"/>
                <a:ea typeface="宋体" panose="02010600030101010101" pitchFamily="2" charset="-122"/>
                <a:cs typeface="微软雅黑" panose="020B0503020204020204" pitchFamily="34" charset="-122"/>
              </a:rPr>
              <a:t>MRF</a:t>
            </a:r>
          </a:p>
          <a:p>
            <a:r>
              <a:rPr lang="zh-CN" altLang="zh-CN" sz="18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图像中某一个像素点可能的概率值分布，只和这个像素点周围的空间像素点信息有关系，而和该图像中剩余的像素点关系，也就是这个像素点对除了它周围的像素点以外的该图像的其他像素点是独立的。</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19237" y="2875002"/>
            <a:ext cx="9153525"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black"/>
                </a:solidFill>
                <a:effectLst/>
                <a:uLnTx/>
                <a:uFillTx/>
                <a:latin typeface="印品黑体" panose="00000500000000000000" pitchFamily="2" charset="-122"/>
                <a:ea typeface="印品黑体" panose="00000500000000000000" pitchFamily="2" charset="-122"/>
                <a:cs typeface="+mn-cs"/>
              </a:rPr>
              <a:t>谢谢观看</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19970" y="2457450"/>
            <a:ext cx="923330" cy="1943100"/>
          </a:xfrm>
          <a:prstGeom prst="rect">
            <a:avLst/>
          </a:prstGeom>
          <a:noFill/>
        </p:spPr>
        <p:txBody>
          <a:bodyPr vert="eaVert" wrap="square" rtlCol="0">
            <a:spAutoFit/>
          </a:bodyPr>
          <a:lstStyle/>
          <a:p>
            <a:pPr algn="ctr"/>
            <a:r>
              <a:rPr lang="zh-CN" altLang="en-US" sz="4800" b="1" dirty="0">
                <a:latin typeface="印品黑体" panose="00000500000000000000" pitchFamily="2" charset="-122"/>
                <a:ea typeface="印品黑体" panose="00000500000000000000" pitchFamily="2" charset="-122"/>
              </a:rPr>
              <a:t>目 录</a:t>
            </a:r>
          </a:p>
        </p:txBody>
      </p:sp>
      <p:grpSp>
        <p:nvGrpSpPr>
          <p:cNvPr id="29" name="组合 28"/>
          <p:cNvGrpSpPr/>
          <p:nvPr/>
        </p:nvGrpSpPr>
        <p:grpSpPr>
          <a:xfrm>
            <a:off x="4684827" y="1525153"/>
            <a:ext cx="676275" cy="485775"/>
            <a:chOff x="5753100" y="633577"/>
            <a:chExt cx="676275" cy="485775"/>
          </a:xfrm>
        </p:grpSpPr>
        <p:sp>
          <p:nvSpPr>
            <p:cNvPr id="6" name="矩形 5"/>
            <p:cNvSpPr/>
            <p:nvPr/>
          </p:nvSpPr>
          <p:spPr>
            <a:xfrm>
              <a:off x="5848350" y="633577"/>
              <a:ext cx="485775" cy="4857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7" name="文本框 6"/>
            <p:cNvSpPr txBox="1"/>
            <p:nvPr/>
          </p:nvSpPr>
          <p:spPr>
            <a:xfrm>
              <a:off x="5753100" y="645632"/>
              <a:ext cx="676275" cy="461665"/>
            </a:xfrm>
            <a:prstGeom prst="rect">
              <a:avLst/>
            </a:prstGeom>
            <a:noFill/>
          </p:spPr>
          <p:txBody>
            <a:bodyPr wrap="square" rtlCol="0">
              <a:spAutoFit/>
            </a:bodyPr>
            <a:lstStyle/>
            <a:p>
              <a:pPr algn="ctr"/>
              <a:r>
                <a:rPr lang="en-US" altLang="zh-CN" sz="2400" b="1" dirty="0">
                  <a:latin typeface="印品黑体" panose="00000500000000000000" pitchFamily="2" charset="-122"/>
                  <a:ea typeface="印品黑体" panose="00000500000000000000" pitchFamily="2" charset="-122"/>
                </a:rPr>
                <a:t>01</a:t>
              </a:r>
              <a:endParaRPr lang="zh-CN" altLang="en-US" sz="2400" b="1" dirty="0">
                <a:latin typeface="印品黑体" panose="00000500000000000000" pitchFamily="2" charset="-122"/>
                <a:ea typeface="印品黑体" panose="00000500000000000000" pitchFamily="2" charset="-122"/>
              </a:endParaRPr>
            </a:p>
          </p:txBody>
        </p:sp>
      </p:grpSp>
      <p:sp>
        <p:nvSpPr>
          <p:cNvPr id="30" name="文本框 29"/>
          <p:cNvSpPr txBox="1"/>
          <p:nvPr/>
        </p:nvSpPr>
        <p:spPr>
          <a:xfrm>
            <a:off x="5456352" y="1475653"/>
            <a:ext cx="5829300" cy="584775"/>
          </a:xfrm>
          <a:prstGeom prst="rect">
            <a:avLst/>
          </a:prstGeom>
          <a:noFill/>
        </p:spPr>
        <p:txBody>
          <a:bodyPr wrap="square" rtlCol="0">
            <a:spAutoFit/>
          </a:bodyPr>
          <a:lstStyle/>
          <a:p>
            <a:r>
              <a:rPr lang="zh-CN" altLang="en-US" sz="3200" b="1" dirty="0">
                <a:latin typeface="印品黑体" panose="00000500000000000000" pitchFamily="2" charset="-122"/>
                <a:ea typeface="印品黑体" panose="00000500000000000000" pitchFamily="2" charset="-122"/>
              </a:rPr>
              <a:t>应用发展综述</a:t>
            </a:r>
          </a:p>
        </p:txBody>
      </p:sp>
      <p:grpSp>
        <p:nvGrpSpPr>
          <p:cNvPr id="33" name="组合 32"/>
          <p:cNvGrpSpPr/>
          <p:nvPr/>
        </p:nvGrpSpPr>
        <p:grpSpPr>
          <a:xfrm>
            <a:off x="4684827" y="2652577"/>
            <a:ext cx="676275" cy="485775"/>
            <a:chOff x="5753100" y="633577"/>
            <a:chExt cx="676275" cy="485775"/>
          </a:xfrm>
        </p:grpSpPr>
        <p:sp>
          <p:nvSpPr>
            <p:cNvPr id="35" name="矩形 34"/>
            <p:cNvSpPr/>
            <p:nvPr/>
          </p:nvSpPr>
          <p:spPr>
            <a:xfrm>
              <a:off x="5848350" y="633577"/>
              <a:ext cx="485775" cy="4857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36" name="文本框 35"/>
            <p:cNvSpPr txBox="1"/>
            <p:nvPr/>
          </p:nvSpPr>
          <p:spPr>
            <a:xfrm>
              <a:off x="5753100" y="645632"/>
              <a:ext cx="676275" cy="461665"/>
            </a:xfrm>
            <a:prstGeom prst="rect">
              <a:avLst/>
            </a:prstGeom>
            <a:noFill/>
          </p:spPr>
          <p:txBody>
            <a:bodyPr wrap="square" rtlCol="0">
              <a:spAutoFit/>
            </a:bodyPr>
            <a:lstStyle/>
            <a:p>
              <a:pPr algn="ctr"/>
              <a:r>
                <a:rPr lang="en-US" altLang="zh-CN" sz="2400" b="1" dirty="0">
                  <a:latin typeface="印品黑体" panose="00000500000000000000" pitchFamily="2" charset="-122"/>
                  <a:ea typeface="印品黑体" panose="00000500000000000000" pitchFamily="2" charset="-122"/>
                </a:rPr>
                <a:t>02</a:t>
              </a:r>
              <a:endParaRPr lang="zh-CN" altLang="en-US" sz="2400" b="1" dirty="0">
                <a:latin typeface="印品黑体" panose="00000500000000000000" pitchFamily="2" charset="-122"/>
                <a:ea typeface="印品黑体" panose="00000500000000000000" pitchFamily="2" charset="-122"/>
              </a:endParaRPr>
            </a:p>
          </p:txBody>
        </p:sp>
      </p:grpSp>
      <p:sp>
        <p:nvSpPr>
          <p:cNvPr id="34" name="文本框 33"/>
          <p:cNvSpPr txBox="1"/>
          <p:nvPr/>
        </p:nvSpPr>
        <p:spPr>
          <a:xfrm>
            <a:off x="5456352" y="2603077"/>
            <a:ext cx="5829300" cy="584775"/>
          </a:xfrm>
          <a:prstGeom prst="rect">
            <a:avLst/>
          </a:prstGeom>
          <a:noFill/>
        </p:spPr>
        <p:txBody>
          <a:bodyPr wrap="square" rtlCol="0">
            <a:spAutoFit/>
          </a:bodyPr>
          <a:lstStyle/>
          <a:p>
            <a:r>
              <a:rPr lang="zh-CN" altLang="en-US" sz="3200" b="1" dirty="0">
                <a:latin typeface="印品黑体" panose="00000500000000000000" pitchFamily="2" charset="-122"/>
                <a:ea typeface="印品黑体" panose="00000500000000000000" pitchFamily="2" charset="-122"/>
              </a:rPr>
              <a:t>马尔科夫随机场和马尔科夫链</a:t>
            </a:r>
          </a:p>
        </p:txBody>
      </p:sp>
      <p:grpSp>
        <p:nvGrpSpPr>
          <p:cNvPr id="38" name="组合 37"/>
          <p:cNvGrpSpPr/>
          <p:nvPr/>
        </p:nvGrpSpPr>
        <p:grpSpPr>
          <a:xfrm>
            <a:off x="4684827" y="3780001"/>
            <a:ext cx="676275" cy="485775"/>
            <a:chOff x="5753100" y="633577"/>
            <a:chExt cx="676275" cy="485775"/>
          </a:xfrm>
        </p:grpSpPr>
        <p:sp>
          <p:nvSpPr>
            <p:cNvPr id="40" name="矩形 39"/>
            <p:cNvSpPr/>
            <p:nvPr/>
          </p:nvSpPr>
          <p:spPr>
            <a:xfrm>
              <a:off x="5848350" y="633577"/>
              <a:ext cx="485775" cy="4857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41" name="文本框 40"/>
            <p:cNvSpPr txBox="1"/>
            <p:nvPr/>
          </p:nvSpPr>
          <p:spPr>
            <a:xfrm>
              <a:off x="5753100" y="645632"/>
              <a:ext cx="676275" cy="461665"/>
            </a:xfrm>
            <a:prstGeom prst="rect">
              <a:avLst/>
            </a:prstGeom>
            <a:noFill/>
          </p:spPr>
          <p:txBody>
            <a:bodyPr wrap="square" rtlCol="0">
              <a:spAutoFit/>
            </a:bodyPr>
            <a:lstStyle/>
            <a:p>
              <a:pPr algn="ctr"/>
              <a:r>
                <a:rPr lang="en-US" altLang="zh-CN" sz="2400" b="1" dirty="0">
                  <a:latin typeface="印品黑体" panose="00000500000000000000" pitchFamily="2" charset="-122"/>
                  <a:ea typeface="印品黑体" panose="00000500000000000000" pitchFamily="2" charset="-122"/>
                </a:rPr>
                <a:t>03</a:t>
              </a:r>
              <a:endParaRPr lang="zh-CN" altLang="en-US" sz="2400" b="1" dirty="0">
                <a:latin typeface="印品黑体" panose="00000500000000000000" pitchFamily="2" charset="-122"/>
                <a:ea typeface="印品黑体" panose="00000500000000000000" pitchFamily="2" charset="-122"/>
              </a:endParaRPr>
            </a:p>
          </p:txBody>
        </p:sp>
      </p:grpSp>
      <p:sp>
        <p:nvSpPr>
          <p:cNvPr id="39" name="文本框 38"/>
          <p:cNvSpPr txBox="1"/>
          <p:nvPr/>
        </p:nvSpPr>
        <p:spPr>
          <a:xfrm>
            <a:off x="5456352" y="3730501"/>
            <a:ext cx="5829300" cy="584775"/>
          </a:xfrm>
          <a:prstGeom prst="rect">
            <a:avLst/>
          </a:prstGeom>
          <a:noFill/>
        </p:spPr>
        <p:txBody>
          <a:bodyPr wrap="square" rtlCol="0">
            <a:spAutoFit/>
          </a:bodyPr>
          <a:lstStyle/>
          <a:p>
            <a:r>
              <a:rPr lang="zh-CN" altLang="en-US" sz="3200" b="1" dirty="0">
                <a:latin typeface="印品黑体" panose="00000500000000000000" pitchFamily="2" charset="-122"/>
                <a:ea typeface="印品黑体" panose="00000500000000000000" pitchFamily="2" charset="-122"/>
              </a:rPr>
              <a:t>应用实例</a:t>
            </a:r>
            <a:r>
              <a:rPr lang="en-US" altLang="zh-CN" sz="3200" b="1" dirty="0">
                <a:latin typeface="印品黑体" panose="00000500000000000000" pitchFamily="2" charset="-122"/>
                <a:ea typeface="印品黑体" panose="00000500000000000000" pitchFamily="2" charset="-122"/>
              </a:rPr>
              <a:t>-</a:t>
            </a:r>
            <a:r>
              <a:rPr lang="zh-CN" altLang="en-US" sz="3200" b="1" dirty="0">
                <a:latin typeface="印品黑体" panose="00000500000000000000" pitchFamily="2" charset="-122"/>
                <a:ea typeface="印品黑体" panose="00000500000000000000" pitchFamily="2" charset="-122"/>
              </a:rPr>
              <a:t>图像分割</a:t>
            </a:r>
          </a:p>
        </p:txBody>
      </p:sp>
      <p:grpSp>
        <p:nvGrpSpPr>
          <p:cNvPr id="43" name="组合 42"/>
          <p:cNvGrpSpPr/>
          <p:nvPr/>
        </p:nvGrpSpPr>
        <p:grpSpPr>
          <a:xfrm>
            <a:off x="4684827" y="4907425"/>
            <a:ext cx="676275" cy="485775"/>
            <a:chOff x="5753100" y="633577"/>
            <a:chExt cx="676275" cy="485775"/>
          </a:xfrm>
        </p:grpSpPr>
        <p:sp>
          <p:nvSpPr>
            <p:cNvPr id="45" name="矩形 44"/>
            <p:cNvSpPr/>
            <p:nvPr/>
          </p:nvSpPr>
          <p:spPr>
            <a:xfrm>
              <a:off x="5848350" y="633577"/>
              <a:ext cx="485775" cy="4857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46" name="文本框 45"/>
            <p:cNvSpPr txBox="1"/>
            <p:nvPr/>
          </p:nvSpPr>
          <p:spPr>
            <a:xfrm>
              <a:off x="5753100" y="645632"/>
              <a:ext cx="676275" cy="461665"/>
            </a:xfrm>
            <a:prstGeom prst="rect">
              <a:avLst/>
            </a:prstGeom>
            <a:noFill/>
          </p:spPr>
          <p:txBody>
            <a:bodyPr wrap="square" rtlCol="0">
              <a:spAutoFit/>
            </a:bodyPr>
            <a:lstStyle/>
            <a:p>
              <a:pPr algn="ctr"/>
              <a:r>
                <a:rPr lang="en-US" altLang="zh-CN" sz="2400" b="1" dirty="0">
                  <a:latin typeface="印品黑体" panose="00000500000000000000" pitchFamily="2" charset="-122"/>
                  <a:ea typeface="印品黑体" panose="00000500000000000000" pitchFamily="2" charset="-122"/>
                </a:rPr>
                <a:t>04</a:t>
              </a:r>
              <a:endParaRPr lang="zh-CN" altLang="en-US" sz="2400" b="1" dirty="0">
                <a:latin typeface="印品黑体" panose="00000500000000000000" pitchFamily="2" charset="-122"/>
                <a:ea typeface="印品黑体" panose="00000500000000000000" pitchFamily="2" charset="-122"/>
              </a:endParaRPr>
            </a:p>
          </p:txBody>
        </p:sp>
      </p:grpSp>
      <p:sp>
        <p:nvSpPr>
          <p:cNvPr id="44" name="文本框 43"/>
          <p:cNvSpPr txBox="1"/>
          <p:nvPr/>
        </p:nvSpPr>
        <p:spPr>
          <a:xfrm>
            <a:off x="5456352" y="4857925"/>
            <a:ext cx="5829300" cy="584775"/>
          </a:xfrm>
          <a:prstGeom prst="rect">
            <a:avLst/>
          </a:prstGeom>
          <a:noFill/>
        </p:spPr>
        <p:txBody>
          <a:bodyPr wrap="square" rtlCol="0">
            <a:spAutoFit/>
          </a:bodyPr>
          <a:lstStyle/>
          <a:p>
            <a:r>
              <a:rPr lang="zh-CN" altLang="en-US" sz="3200" b="1" dirty="0">
                <a:latin typeface="印品黑体" panose="00000500000000000000" pitchFamily="2" charset="-122"/>
                <a:ea typeface="印品黑体" panose="00000500000000000000" pitchFamily="2" charset="-122"/>
              </a:rPr>
              <a:t>应用实例</a:t>
            </a:r>
            <a:r>
              <a:rPr lang="en-US" altLang="zh-CN" sz="3200" b="1" dirty="0">
                <a:latin typeface="印品黑体" panose="00000500000000000000" pitchFamily="2" charset="-122"/>
                <a:ea typeface="印品黑体" panose="00000500000000000000" pitchFamily="2" charset="-122"/>
              </a:rPr>
              <a:t>-</a:t>
            </a:r>
            <a:r>
              <a:rPr lang="zh-CN" altLang="en-US" sz="3200" b="1" dirty="0">
                <a:latin typeface="印品黑体" panose="00000500000000000000" pitchFamily="2" charset="-122"/>
                <a:ea typeface="印品黑体" panose="00000500000000000000" pitchFamily="2" charset="-122"/>
              </a:rPr>
              <a:t>图像纹理合成</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34" name="文本框 33"/>
          <p:cNvSpPr txBox="1"/>
          <p:nvPr/>
        </p:nvSpPr>
        <p:spPr>
          <a:xfrm>
            <a:off x="982639" y="382242"/>
            <a:ext cx="4012442" cy="523220"/>
          </a:xfrm>
          <a:prstGeom prst="rect">
            <a:avLst/>
          </a:prstGeom>
          <a:noFill/>
        </p:spPr>
        <p:txBody>
          <a:bodyPr wrap="square" rtlCol="0">
            <a:spAutoFit/>
          </a:bodyPr>
          <a:lstStyle/>
          <a:p>
            <a:r>
              <a:rPr lang="zh-CN" altLang="en-US" sz="1400" b="1" dirty="0">
                <a:solidFill>
                  <a:srgbClr val="26313E"/>
                </a:solidFill>
                <a:latin typeface="印品黑体" panose="00000500000000000000" pitchFamily="2" charset="-122"/>
                <a:ea typeface="印品黑体" panose="00000500000000000000" pitchFamily="2" charset="-122"/>
              </a:rPr>
              <a:t>随机过程在</a:t>
            </a:r>
            <a:endParaRPr lang="en-US" altLang="zh-CN" sz="1400" b="1" dirty="0">
              <a:solidFill>
                <a:srgbClr val="26313E"/>
              </a:solidFill>
              <a:latin typeface="印品黑体" panose="00000500000000000000" pitchFamily="2" charset="-122"/>
              <a:ea typeface="印品黑体" panose="00000500000000000000" pitchFamily="2" charset="-122"/>
            </a:endParaRPr>
          </a:p>
          <a:p>
            <a:r>
              <a:rPr lang="zh-CN" altLang="en-US" sz="1400" b="1" dirty="0">
                <a:solidFill>
                  <a:srgbClr val="26313E"/>
                </a:solidFill>
                <a:latin typeface="印品黑体" panose="00000500000000000000" pitchFamily="2" charset="-122"/>
                <a:ea typeface="印品黑体" panose="00000500000000000000" pitchFamily="2" charset="-122"/>
              </a:rPr>
              <a:t>科学和工业领域的发展</a:t>
            </a:r>
          </a:p>
        </p:txBody>
      </p:sp>
      <p:sp>
        <p:nvSpPr>
          <p:cNvPr id="35" name="文本框 34"/>
          <p:cNvSpPr txBox="1"/>
          <p:nvPr/>
        </p:nvSpPr>
        <p:spPr>
          <a:xfrm>
            <a:off x="982639" y="1520502"/>
            <a:ext cx="6094428" cy="369332"/>
          </a:xfrm>
          <a:prstGeom prst="rect">
            <a:avLst/>
          </a:prstGeom>
          <a:noFill/>
        </p:spPr>
        <p:txBody>
          <a:bodyPr wrap="square">
            <a:spAutoFit/>
          </a:bodyPr>
          <a:lstStyle/>
          <a:p>
            <a:pPr algn="just"/>
            <a:r>
              <a:rPr lang="en-US" altLang="zh-CN" sz="1800" kern="100" dirty="0">
                <a:solidFill>
                  <a:srgbClr val="1A1A1A"/>
                </a:solidFill>
                <a:effectLst/>
                <a:latin typeface="微软雅黑" panose="020B0503020204020204" pitchFamily="34" charset="-122"/>
                <a:ea typeface="宋体" panose="02010600030101010101" pitchFamily="2" charset="-122"/>
                <a:cs typeface="微软雅黑" panose="020B0503020204020204" pitchFamily="34" charset="-122"/>
              </a:rPr>
              <a:t>Louis </a:t>
            </a:r>
            <a:r>
              <a:rPr lang="en-US" altLang="zh-CN" kern="100" dirty="0" err="1">
                <a:solidFill>
                  <a:srgbClr val="1A1A1A"/>
                </a:solidFill>
                <a:latin typeface="微软雅黑" panose="020B0503020204020204" pitchFamily="34" charset="-122"/>
                <a:ea typeface="宋体" panose="02010600030101010101" pitchFamily="2" charset="-122"/>
              </a:rPr>
              <a:t>Bachelier</a:t>
            </a:r>
            <a:r>
              <a:rPr lang="en-US" altLang="zh-CN" kern="100" dirty="0">
                <a:solidFill>
                  <a:srgbClr val="1A1A1A"/>
                </a:solidFill>
                <a:latin typeface="微软雅黑" panose="020B0503020204020204" pitchFamily="34" charset="-122"/>
                <a:ea typeface="宋体" panose="02010600030101010101" pitchFamily="2" charset="-122"/>
              </a:rPr>
              <a:t> </a:t>
            </a:r>
            <a:r>
              <a:rPr lang="zh-CN" altLang="en-US" kern="100" dirty="0">
                <a:solidFill>
                  <a:srgbClr val="1A1A1A"/>
                </a:solidFill>
                <a:latin typeface="微软雅黑" panose="020B0503020204020204" pitchFamily="34" charset="-122"/>
                <a:ea typeface="宋体" panose="02010600030101010101" pitchFamily="2" charset="-122"/>
              </a:rPr>
              <a:t>：</a:t>
            </a:r>
            <a:r>
              <a:rPr lang="en-US" altLang="zh-CN" kern="100" dirty="0">
                <a:solidFill>
                  <a:srgbClr val="1A1A1A"/>
                </a:solidFill>
                <a:latin typeface="微软雅黑" panose="020B0503020204020204" pitchFamily="34" charset="-122"/>
                <a:ea typeface="宋体" panose="02010600030101010101" pitchFamily="2" charset="-122"/>
              </a:rPr>
              <a:t>The Theory of Speculation </a:t>
            </a:r>
            <a:r>
              <a:rPr lang="zh-CN" altLang="en-US" kern="100" dirty="0">
                <a:solidFill>
                  <a:srgbClr val="1A1A1A"/>
                </a:solidFill>
                <a:latin typeface="微软雅黑" panose="020B0503020204020204" pitchFamily="34" charset="-122"/>
                <a:ea typeface="宋体" panose="02010600030101010101" pitchFamily="2" charset="-122"/>
              </a:rPr>
              <a:t>（</a:t>
            </a:r>
            <a:r>
              <a:rPr lang="en-US" altLang="zh-CN" kern="100" dirty="0">
                <a:solidFill>
                  <a:srgbClr val="1A1A1A"/>
                </a:solidFill>
                <a:latin typeface="微软雅黑" panose="020B0503020204020204" pitchFamily="34" charset="-122"/>
                <a:ea typeface="宋体" panose="02010600030101010101" pitchFamily="2" charset="-122"/>
              </a:rPr>
              <a:t>1900</a:t>
            </a:r>
            <a:r>
              <a:rPr lang="zh-CN" altLang="en-US" kern="100" dirty="0">
                <a:solidFill>
                  <a:srgbClr val="1A1A1A"/>
                </a:solidFill>
                <a:latin typeface="微软雅黑" panose="020B0503020204020204" pitchFamily="34" charset="-122"/>
                <a:ea typeface="宋体" panose="02010600030101010101" pitchFamily="2" charset="-122"/>
              </a:rPr>
              <a:t>）</a:t>
            </a:r>
            <a:endParaRPr lang="zh-CN" altLang="zh-CN" kern="100" dirty="0">
              <a:solidFill>
                <a:srgbClr val="1A1A1A"/>
              </a:solidFill>
              <a:latin typeface="微软雅黑" panose="020B0503020204020204" pitchFamily="34" charset="-122"/>
              <a:ea typeface="宋体" panose="02010600030101010101" pitchFamily="2" charset="-122"/>
            </a:endParaRPr>
          </a:p>
        </p:txBody>
      </p:sp>
      <p:sp>
        <p:nvSpPr>
          <p:cNvPr id="37" name="文本框 36"/>
          <p:cNvSpPr txBox="1"/>
          <p:nvPr/>
        </p:nvSpPr>
        <p:spPr>
          <a:xfrm>
            <a:off x="1133574" y="5337498"/>
            <a:ext cx="10385981" cy="1200329"/>
          </a:xfrm>
          <a:prstGeom prst="rect">
            <a:avLst/>
          </a:prstGeom>
          <a:noFill/>
        </p:spPr>
        <p:txBody>
          <a:bodyPr wrap="square">
            <a:spAutoFit/>
          </a:bodyPr>
          <a:lstStyle/>
          <a:p>
            <a:r>
              <a:rPr lang="en-US" altLang="zh-CN" b="0" i="0" u="none" strike="noStrike" dirty="0">
                <a:solidFill>
                  <a:srgbClr val="191919"/>
                </a:solidFill>
                <a:effectLst/>
                <a:latin typeface="&amp;quot"/>
              </a:rPr>
              <a:t>1900</a:t>
            </a:r>
            <a:r>
              <a:rPr lang="zh-CN" altLang="en-US" b="0" i="0" u="none" strike="noStrike" dirty="0">
                <a:solidFill>
                  <a:srgbClr val="191919"/>
                </a:solidFill>
                <a:effectLst/>
                <a:latin typeface="&amp;quot"/>
              </a:rPr>
              <a:t>年，法国数学家路易</a:t>
            </a:r>
            <a:r>
              <a:rPr lang="en-US" altLang="zh-CN" b="0" i="0" u="none" strike="noStrike" dirty="0">
                <a:solidFill>
                  <a:srgbClr val="191919"/>
                </a:solidFill>
                <a:effectLst/>
                <a:latin typeface="&amp;quot"/>
              </a:rPr>
              <a:t>·</a:t>
            </a:r>
            <a:r>
              <a:rPr lang="zh-CN" altLang="en-US" b="0" i="0" u="none" strike="noStrike" dirty="0">
                <a:solidFill>
                  <a:srgbClr val="191919"/>
                </a:solidFill>
                <a:effectLst/>
                <a:latin typeface="&amp;quot"/>
              </a:rPr>
              <a:t>巴舍利耶（</a:t>
            </a:r>
            <a:r>
              <a:rPr lang="en-US" altLang="zh-CN" b="0" i="0" u="none" strike="noStrike" dirty="0">
                <a:solidFill>
                  <a:srgbClr val="191919"/>
                </a:solidFill>
                <a:effectLst/>
                <a:latin typeface="&amp;quot"/>
              </a:rPr>
              <a:t>Louis </a:t>
            </a:r>
            <a:r>
              <a:rPr lang="en-US" altLang="zh-CN" b="0" i="0" u="none" strike="noStrike" dirty="0" err="1">
                <a:solidFill>
                  <a:srgbClr val="191919"/>
                </a:solidFill>
                <a:effectLst/>
                <a:latin typeface="&amp;quot"/>
              </a:rPr>
              <a:t>Bachelier</a:t>
            </a:r>
            <a:r>
              <a:rPr lang="zh-CN" altLang="en-US" b="0" i="0" u="none" strike="noStrike" dirty="0">
                <a:solidFill>
                  <a:srgbClr val="191919"/>
                </a:solidFill>
                <a:effectLst/>
                <a:latin typeface="&amp;quot"/>
              </a:rPr>
              <a:t>）在研究金融系统时，就首次用数学描述了布朗运动。</a:t>
            </a:r>
            <a:r>
              <a:rPr lang="en-US" altLang="zh-CN" b="0" i="0" u="none" strike="noStrike" dirty="0" err="1">
                <a:solidFill>
                  <a:srgbClr val="191919"/>
                </a:solidFill>
                <a:effectLst/>
                <a:latin typeface="&amp;quot"/>
              </a:rPr>
              <a:t>Bachelier</a:t>
            </a:r>
            <a:r>
              <a:rPr lang="en-US" altLang="zh-CN" b="0" i="0" u="none" strike="noStrike" dirty="0">
                <a:solidFill>
                  <a:srgbClr val="191919"/>
                </a:solidFill>
                <a:effectLst/>
                <a:latin typeface="&amp;quot"/>
              </a:rPr>
              <a:t> </a:t>
            </a:r>
            <a:r>
              <a:rPr lang="zh-CN" altLang="en-US" b="0" i="0" u="none" strike="noStrike" dirty="0">
                <a:solidFill>
                  <a:srgbClr val="191919"/>
                </a:solidFill>
                <a:effectLst/>
                <a:latin typeface="&amp;quot"/>
              </a:rPr>
              <a:t>将股票价格的演变描述为由于无数交易的发生导致的价格微小波动的积累。与花粉微粒的运动一样，股票价格的演变不可能被准确的预测。但是，却可以用一个概率分布来描述股票价格在价值上的变化，并且描述这个概率分布演变的还是热传导方程，这是一个奠定了金融数学基础的发现。</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05" y="1960774"/>
            <a:ext cx="5413512" cy="3094725"/>
          </a:xfrm>
          <a:prstGeom prst="rect">
            <a:avLst/>
          </a:prstGeom>
        </p:spPr>
      </p:pic>
      <p:pic>
        <p:nvPicPr>
          <p:cNvPr id="7" name="图片 6"/>
          <p:cNvPicPr>
            <a:picLocks noChangeAspect="1"/>
          </p:cNvPicPr>
          <p:nvPr/>
        </p:nvPicPr>
        <p:blipFill rotWithShape="1">
          <a:blip r:embed="rId4"/>
          <a:srcRect b="7332"/>
          <a:stretch>
            <a:fillRect/>
          </a:stretch>
        </p:blipFill>
        <p:spPr>
          <a:xfrm>
            <a:off x="8907661" y="1243559"/>
            <a:ext cx="2950934" cy="3882826"/>
          </a:xfrm>
          <a:prstGeom prst="rect">
            <a:avLst/>
          </a:prstGeom>
          <a:ln>
            <a:noFill/>
          </a:ln>
          <a:effectLst>
            <a:softEdge rad="112500"/>
          </a:effectLst>
        </p:spPr>
      </p:pic>
      <p:sp>
        <p:nvSpPr>
          <p:cNvPr id="15" name="文本框 14"/>
          <p:cNvSpPr txBox="1"/>
          <p:nvPr/>
        </p:nvSpPr>
        <p:spPr>
          <a:xfrm>
            <a:off x="5612601" y="2594796"/>
            <a:ext cx="2711268" cy="369332"/>
          </a:xfrm>
          <a:prstGeom prst="rect">
            <a:avLst/>
          </a:prstGeom>
          <a:noFill/>
        </p:spPr>
        <p:txBody>
          <a:bodyPr wrap="square">
            <a:spAutoFit/>
          </a:bodyPr>
          <a:lstStyle/>
          <a:p>
            <a:r>
              <a:rPr lang="zh-CN" altLang="en-US" b="0" i="0" u="none" strike="noStrike" dirty="0">
                <a:solidFill>
                  <a:srgbClr val="191919"/>
                </a:solidFill>
                <a:effectLst/>
                <a:latin typeface="&amp;quot"/>
              </a:rPr>
              <a:t>首次对随机过程进行建模</a:t>
            </a:r>
            <a:endParaRPr lang="zh-CN" altLang="en-US" dirty="0"/>
          </a:p>
        </p:txBody>
      </p:sp>
      <p:sp>
        <p:nvSpPr>
          <p:cNvPr id="9" name="文本框 8"/>
          <p:cNvSpPr txBox="1"/>
          <p:nvPr/>
        </p:nvSpPr>
        <p:spPr>
          <a:xfrm>
            <a:off x="5612601" y="3105834"/>
            <a:ext cx="2950934" cy="369332"/>
          </a:xfrm>
          <a:prstGeom prst="rect">
            <a:avLst/>
          </a:prstGeom>
          <a:noFill/>
        </p:spPr>
        <p:txBody>
          <a:bodyPr wrap="square">
            <a:spAutoFit/>
          </a:bodyPr>
          <a:lstStyle/>
          <a:p>
            <a:r>
              <a:rPr lang="zh-CN" altLang="en-US" b="0" i="0" u="none" strike="noStrike" dirty="0">
                <a:solidFill>
                  <a:srgbClr val="191919"/>
                </a:solidFill>
                <a:effectLst/>
                <a:latin typeface="&amp;quot"/>
              </a:rPr>
              <a:t>用随机过程对期权进行定价</a:t>
            </a:r>
            <a:endParaRPr lang="zh-CN" altLang="en-US" dirty="0"/>
          </a:p>
        </p:txBody>
      </p:sp>
      <p:sp>
        <p:nvSpPr>
          <p:cNvPr id="11" name="文本框 10"/>
          <p:cNvSpPr txBox="1"/>
          <p:nvPr/>
        </p:nvSpPr>
        <p:spPr>
          <a:xfrm>
            <a:off x="5612601" y="3616872"/>
            <a:ext cx="2950934" cy="646331"/>
          </a:xfrm>
          <a:prstGeom prst="rect">
            <a:avLst/>
          </a:prstGeom>
          <a:noFill/>
        </p:spPr>
        <p:txBody>
          <a:bodyPr wrap="square">
            <a:spAutoFit/>
          </a:bodyPr>
          <a:lstStyle/>
          <a:p>
            <a:r>
              <a:rPr lang="zh-CN" altLang="en-US" dirty="0"/>
              <a:t>第一篇在金融研究领域用到高等数学的论文</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34" name="文本框 33"/>
          <p:cNvSpPr txBox="1"/>
          <p:nvPr/>
        </p:nvSpPr>
        <p:spPr>
          <a:xfrm>
            <a:off x="982639" y="382242"/>
            <a:ext cx="4012442" cy="523220"/>
          </a:xfrm>
          <a:prstGeom prst="rect">
            <a:avLst/>
          </a:prstGeom>
          <a:noFill/>
        </p:spPr>
        <p:txBody>
          <a:bodyPr wrap="square" rtlCol="0">
            <a:spAutoFit/>
          </a:bodyPr>
          <a:lstStyle/>
          <a:p>
            <a:r>
              <a:rPr lang="zh-CN" altLang="en-US" sz="1400" b="1" dirty="0">
                <a:solidFill>
                  <a:srgbClr val="26313E"/>
                </a:solidFill>
                <a:latin typeface="印品黑体" panose="00000500000000000000" pitchFamily="2" charset="-122"/>
                <a:ea typeface="印品黑体" panose="00000500000000000000" pitchFamily="2" charset="-122"/>
              </a:rPr>
              <a:t>随机过程在</a:t>
            </a:r>
            <a:endParaRPr lang="en-US" altLang="zh-CN" sz="1400" b="1" dirty="0">
              <a:solidFill>
                <a:srgbClr val="26313E"/>
              </a:solidFill>
              <a:latin typeface="印品黑体" panose="00000500000000000000" pitchFamily="2" charset="-122"/>
              <a:ea typeface="印品黑体" panose="00000500000000000000" pitchFamily="2" charset="-122"/>
            </a:endParaRPr>
          </a:p>
          <a:p>
            <a:r>
              <a:rPr lang="zh-CN" altLang="en-US" sz="1400" b="1" dirty="0">
                <a:solidFill>
                  <a:srgbClr val="26313E"/>
                </a:solidFill>
                <a:latin typeface="印品黑体" panose="00000500000000000000" pitchFamily="2" charset="-122"/>
                <a:ea typeface="印品黑体" panose="00000500000000000000" pitchFamily="2" charset="-122"/>
              </a:rPr>
              <a:t>科学和工业领域的发展</a:t>
            </a:r>
          </a:p>
        </p:txBody>
      </p:sp>
      <p:sp>
        <p:nvSpPr>
          <p:cNvPr id="36" name="文本框 35"/>
          <p:cNvSpPr txBox="1"/>
          <p:nvPr/>
        </p:nvSpPr>
        <p:spPr>
          <a:xfrm>
            <a:off x="7211028" y="2090983"/>
            <a:ext cx="3456760" cy="2608856"/>
          </a:xfrm>
          <a:prstGeom prst="rect">
            <a:avLst/>
          </a:prstGeom>
          <a:noFill/>
        </p:spPr>
        <p:txBody>
          <a:bodyPr wrap="square">
            <a:spAutoFit/>
          </a:bodyPr>
          <a:lstStyle/>
          <a:p>
            <a:pPr algn="just">
              <a:lnSpc>
                <a:spcPct val="150000"/>
              </a:lnSpc>
            </a:pPr>
            <a:r>
              <a:rPr lang="zh-CN" altLang="zh-CN" sz="28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天气预报、统计物理、运筹决策、安全科学、可靠性及计算机科学等诸多领域。</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480" y="2090983"/>
            <a:ext cx="5352068" cy="267603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30" name="文本框 29"/>
          <p:cNvSpPr txBox="1"/>
          <p:nvPr/>
        </p:nvSpPr>
        <p:spPr>
          <a:xfrm>
            <a:off x="1063023" y="395078"/>
            <a:ext cx="5488502" cy="523220"/>
          </a:xfrm>
          <a:prstGeom prst="rect">
            <a:avLst/>
          </a:prstGeom>
          <a:noFill/>
        </p:spPr>
        <p:txBody>
          <a:bodyPr wrap="square" rtlCol="0">
            <a:spAutoFit/>
          </a:bodyPr>
          <a:lstStyle/>
          <a:p>
            <a:r>
              <a:rPr lang="zh-CN" altLang="en-US" sz="2800" b="1" dirty="0">
                <a:solidFill>
                  <a:srgbClr val="26313E"/>
                </a:solidFill>
                <a:latin typeface="印品黑体" panose="00000500000000000000" pitchFamily="2" charset="-122"/>
                <a:ea typeface="印品黑体" panose="00000500000000000000" pitchFamily="2" charset="-122"/>
              </a:rPr>
              <a:t>马尔科夫随机场和马尔科夫链</a:t>
            </a:r>
          </a:p>
        </p:txBody>
      </p:sp>
      <p:sp>
        <p:nvSpPr>
          <p:cNvPr id="31" name="文本框 30"/>
          <p:cNvSpPr txBox="1"/>
          <p:nvPr/>
        </p:nvSpPr>
        <p:spPr>
          <a:xfrm>
            <a:off x="982639" y="1178497"/>
            <a:ext cx="9009667" cy="1428211"/>
          </a:xfrm>
          <a:prstGeom prst="rect">
            <a:avLst/>
          </a:prstGeom>
          <a:noFill/>
        </p:spPr>
        <p:txBody>
          <a:bodyPr wrap="square">
            <a:spAutoFit/>
          </a:bodyPr>
          <a:lstStyle/>
          <a:p>
            <a:pPr algn="just">
              <a:lnSpc>
                <a:spcPct val="150000"/>
              </a:lnSpc>
            </a:pPr>
            <a:r>
              <a:rPr lang="zh-CN" altLang="en-US" sz="20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图像的处理技术现在已经广泛应用于我们的生活之中</a:t>
            </a:r>
            <a:endParaRPr lang="en-US" altLang="zh-CN" sz="20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endParaRPr>
          </a:p>
          <a:p>
            <a:pPr algn="just">
              <a:lnSpc>
                <a:spcPct val="150000"/>
              </a:lnSpc>
            </a:pPr>
            <a:r>
              <a:rPr lang="zh-CN" altLang="en-US" sz="20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以</a:t>
            </a:r>
            <a:r>
              <a:rPr lang="en-US" altLang="zh-CN" sz="20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Photoshop</a:t>
            </a:r>
            <a:r>
              <a:rPr lang="zh-CN" altLang="en-US" sz="20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a:t>
            </a:r>
            <a:r>
              <a:rPr lang="en-US" altLang="zh-CN" sz="20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Lightroom</a:t>
            </a:r>
            <a:r>
              <a:rPr lang="zh-CN" altLang="en-US" sz="20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为代表的一众软件</a:t>
            </a:r>
            <a:endParaRPr lang="en-US" altLang="zh-CN" sz="20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endParaRPr>
          </a:p>
          <a:p>
            <a:pPr algn="just">
              <a:lnSpc>
                <a:spcPct val="150000"/>
              </a:lnSpc>
            </a:pPr>
            <a:r>
              <a:rPr lang="zh-CN" altLang="en-US" sz="20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已经成为现如今设计与摄影工作者在日常工作中不可或缺的“神器”</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3" name="图片 2" descr="图形用户界面, 网站&#10;&#10;描述已自动生成">
            <a:extLst>
              <a:ext uri="{FF2B5EF4-FFF2-40B4-BE49-F238E27FC236}">
                <a16:creationId xmlns:a16="http://schemas.microsoft.com/office/drawing/2014/main" id="{C0B0328D-3990-462E-A46D-76C98C1794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639" y="2866907"/>
            <a:ext cx="5347825" cy="3075187"/>
          </a:xfrm>
          <a:prstGeom prst="rect">
            <a:avLst/>
          </a:prstGeom>
        </p:spPr>
      </p:pic>
      <p:pic>
        <p:nvPicPr>
          <p:cNvPr id="5" name="图片 4" descr="电脑萤幕画面&#10;&#10;描述已自动生成">
            <a:extLst>
              <a:ext uri="{FF2B5EF4-FFF2-40B4-BE49-F238E27FC236}">
                <a16:creationId xmlns:a16="http://schemas.microsoft.com/office/drawing/2014/main" id="{CDFAAB74-A4E1-48B7-A459-36B7E05B0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1526" y="2866908"/>
            <a:ext cx="4280598" cy="3076514"/>
          </a:xfrm>
          <a:prstGeom prst="rect">
            <a:avLst/>
          </a:prstGeom>
        </p:spPr>
      </p:pic>
    </p:spTree>
    <p:extLst>
      <p:ext uri="{BB962C8B-B14F-4D97-AF65-F5344CB8AC3E}">
        <p14:creationId xmlns:p14="http://schemas.microsoft.com/office/powerpoint/2010/main" val="4188493917"/>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30" name="文本框 29"/>
          <p:cNvSpPr txBox="1"/>
          <p:nvPr/>
        </p:nvSpPr>
        <p:spPr>
          <a:xfrm>
            <a:off x="1063023" y="395078"/>
            <a:ext cx="5488502" cy="523220"/>
          </a:xfrm>
          <a:prstGeom prst="rect">
            <a:avLst/>
          </a:prstGeom>
          <a:noFill/>
        </p:spPr>
        <p:txBody>
          <a:bodyPr wrap="square" rtlCol="0">
            <a:spAutoFit/>
          </a:bodyPr>
          <a:lstStyle/>
          <a:p>
            <a:r>
              <a:rPr lang="zh-CN" altLang="en-US" sz="2800" b="1" dirty="0">
                <a:solidFill>
                  <a:srgbClr val="26313E"/>
                </a:solidFill>
                <a:latin typeface="印品黑体" panose="00000500000000000000" pitchFamily="2" charset="-122"/>
                <a:ea typeface="印品黑体" panose="00000500000000000000" pitchFamily="2" charset="-122"/>
              </a:rPr>
              <a:t>马尔科夫随机场和马尔科夫链</a:t>
            </a:r>
          </a:p>
        </p:txBody>
      </p:sp>
      <p:sp>
        <p:nvSpPr>
          <p:cNvPr id="31" name="文本框 30"/>
          <p:cNvSpPr txBox="1"/>
          <p:nvPr/>
        </p:nvSpPr>
        <p:spPr>
          <a:xfrm>
            <a:off x="6772088" y="2503298"/>
            <a:ext cx="9009667" cy="1851404"/>
          </a:xfrm>
          <a:prstGeom prst="rect">
            <a:avLst/>
          </a:prstGeom>
          <a:noFill/>
        </p:spPr>
        <p:txBody>
          <a:bodyPr wrap="square">
            <a:spAutoFit/>
          </a:bodyPr>
          <a:lstStyle/>
          <a:p>
            <a:pPr algn="just">
              <a:lnSpc>
                <a:spcPct val="200000"/>
              </a:lnSpc>
            </a:pPr>
            <a:r>
              <a:rPr lang="zh-CN" altLang="en-US" sz="20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rPr>
              <a:t>而随着第三次人工智能浪潮的来临</a:t>
            </a:r>
            <a:endParaRPr lang="en-US" altLang="zh-CN" sz="2000" kern="100" dirty="0">
              <a:solidFill>
                <a:srgbClr val="1A1A1A"/>
              </a:solidFill>
              <a:effectLst/>
              <a:latin typeface="Calibri" panose="020F0502020204030204" pitchFamily="34" charset="0"/>
              <a:ea typeface="微软雅黑" panose="020B0503020204020204" pitchFamily="34" charset="-122"/>
              <a:cs typeface="微软雅黑" panose="020B0503020204020204" pitchFamily="34" charset="-122"/>
            </a:endParaRPr>
          </a:p>
          <a:p>
            <a:pPr algn="just">
              <a:lnSpc>
                <a:spcPct val="200000"/>
              </a:lnSpc>
            </a:pPr>
            <a:r>
              <a:rPr lang="zh-CN" altLang="en-US" sz="2000" kern="100" dirty="0">
                <a:solidFill>
                  <a:srgbClr val="1A1A1A"/>
                </a:solidFill>
                <a:latin typeface="Calibri" panose="020F0502020204030204" pitchFamily="34" charset="0"/>
                <a:ea typeface="微软雅黑" panose="020B0503020204020204" pitchFamily="34" charset="-122"/>
                <a:cs typeface="Times New Roman" panose="02020603050405020304" pitchFamily="18" charset="0"/>
              </a:rPr>
              <a:t>基于深度学习的图像处理技术</a:t>
            </a:r>
            <a:endParaRPr lang="en-US" altLang="zh-CN" sz="2000" kern="100" dirty="0">
              <a:solidFill>
                <a:srgbClr val="1A1A1A"/>
              </a:solidFill>
              <a:latin typeface="Calibri" panose="020F0502020204030204" pitchFamily="34" charset="0"/>
              <a:ea typeface="微软雅黑" panose="020B0503020204020204" pitchFamily="34" charset="-122"/>
              <a:cs typeface="Times New Roman" panose="02020603050405020304" pitchFamily="18" charset="0"/>
            </a:endParaRPr>
          </a:p>
          <a:p>
            <a:pPr algn="just">
              <a:lnSpc>
                <a:spcPct val="200000"/>
              </a:lnSpc>
            </a:pPr>
            <a:r>
              <a:rPr lang="zh-CN" altLang="en-US" sz="2000" kern="100" dirty="0">
                <a:solidFill>
                  <a:srgbClr val="1A1A1A"/>
                </a:solidFill>
                <a:latin typeface="Calibri" panose="020F0502020204030204" pitchFamily="34" charset="0"/>
                <a:ea typeface="微软雅黑" panose="020B0503020204020204" pitchFamily="34" charset="-122"/>
                <a:cs typeface="Times New Roman" panose="02020603050405020304" pitchFamily="18" charset="0"/>
              </a:rPr>
              <a:t>也逐渐被融合进我们日常使用的这些软件之中</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descr="图片包含 游戏机, 动物&#10;&#10;描述已自动生成">
            <a:extLst>
              <a:ext uri="{FF2B5EF4-FFF2-40B4-BE49-F238E27FC236}">
                <a16:creationId xmlns:a16="http://schemas.microsoft.com/office/drawing/2014/main" id="{8A30D70C-4914-4CED-AABE-5A84F4E4B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68" y="1831665"/>
            <a:ext cx="5956557" cy="3571607"/>
          </a:xfrm>
          <a:prstGeom prst="rect">
            <a:avLst/>
          </a:prstGeom>
        </p:spPr>
      </p:pic>
    </p:spTree>
    <p:extLst>
      <p:ext uri="{BB962C8B-B14F-4D97-AF65-F5344CB8AC3E}">
        <p14:creationId xmlns:p14="http://schemas.microsoft.com/office/powerpoint/2010/main" val="311537052"/>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文本框 21"/>
          <p:cNvSpPr txBox="1"/>
          <p:nvPr/>
        </p:nvSpPr>
        <p:spPr>
          <a:xfrm>
            <a:off x="982639" y="377335"/>
            <a:ext cx="5297584" cy="523220"/>
          </a:xfrm>
          <a:prstGeom prst="rect">
            <a:avLst/>
          </a:prstGeom>
          <a:noFill/>
        </p:spPr>
        <p:txBody>
          <a:bodyPr wrap="square" rtlCol="0">
            <a:spAutoFit/>
          </a:bodyPr>
          <a:lstStyle/>
          <a:p>
            <a:r>
              <a:rPr lang="zh-CN" altLang="en-US" sz="2800" b="1" dirty="0">
                <a:solidFill>
                  <a:srgbClr val="26313E"/>
                </a:solidFill>
                <a:latin typeface="印品黑体" panose="00000500000000000000" pitchFamily="2" charset="-122"/>
                <a:ea typeface="印品黑体" panose="00000500000000000000" pitchFamily="2" charset="-122"/>
              </a:rPr>
              <a:t>马尔科夫随机场和马尔科夫链</a:t>
            </a:r>
          </a:p>
        </p:txBody>
      </p:sp>
      <p:pic>
        <p:nvPicPr>
          <p:cNvPr id="1025" name="图片 2" descr="IMG_256"/>
          <p:cNvPicPr>
            <a:picLocks noChangeAspect="1" noChangeArrowheads="1"/>
          </p:cNvPicPr>
          <p:nvPr/>
        </p:nvPicPr>
        <p:blipFill rotWithShape="1">
          <a:blip r:embed="rId3">
            <a:extLst>
              <a:ext uri="{28A0092B-C50C-407E-A947-70E740481C1C}">
                <a14:useLocalDpi xmlns:a14="http://schemas.microsoft.com/office/drawing/2010/main" val="0"/>
              </a:ext>
            </a:extLst>
          </a:blip>
          <a:srcRect l="9095" t="35057" r="73171" b="29565"/>
          <a:stretch>
            <a:fillRect/>
          </a:stretch>
        </p:blipFill>
        <p:spPr bwMode="auto">
          <a:xfrm>
            <a:off x="5161284" y="4043580"/>
            <a:ext cx="1560484" cy="614233"/>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2" descr="IMG_256"/>
          <p:cNvPicPr>
            <a:picLocks noChangeAspect="1" noChangeArrowheads="1"/>
          </p:cNvPicPr>
          <p:nvPr/>
        </p:nvPicPr>
        <p:blipFill rotWithShape="1">
          <a:blip r:embed="rId3">
            <a:extLst>
              <a:ext uri="{28A0092B-C50C-407E-A947-70E740481C1C}">
                <a14:useLocalDpi xmlns:a14="http://schemas.microsoft.com/office/drawing/2010/main" val="0"/>
              </a:ext>
            </a:extLst>
          </a:blip>
          <a:srcRect r="7423" b="64862"/>
          <a:stretch>
            <a:fillRect/>
          </a:stretch>
        </p:blipFill>
        <p:spPr bwMode="auto">
          <a:xfrm>
            <a:off x="1892156" y="2717639"/>
            <a:ext cx="8201454" cy="614233"/>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p:cNvSpPr txBox="1"/>
          <p:nvPr/>
        </p:nvSpPr>
        <p:spPr>
          <a:xfrm>
            <a:off x="1892156" y="3568090"/>
            <a:ext cx="407486" cy="461665"/>
          </a:xfrm>
          <a:prstGeom prst="rect">
            <a:avLst/>
          </a:prstGeom>
          <a:noFill/>
        </p:spPr>
        <p:txBody>
          <a:bodyPr wrap="square">
            <a:spAutoFit/>
          </a:bodyPr>
          <a:lstStyle/>
          <a:p>
            <a:r>
              <a:rPr lang="zh-CN" altLang="en-US" sz="2400" kern="100" dirty="0">
                <a:solidFill>
                  <a:srgbClr val="1A1A1A"/>
                </a:solidFill>
                <a:latin typeface="Calibri" panose="020F0502020204030204" pitchFamily="34" charset="0"/>
                <a:ea typeface="微软雅黑" panose="020B0503020204020204" pitchFamily="34" charset="-122"/>
              </a:rPr>
              <a:t>称</a:t>
            </a:r>
          </a:p>
        </p:txBody>
      </p:sp>
      <p:sp>
        <p:nvSpPr>
          <p:cNvPr id="36" name="文本框 35"/>
          <p:cNvSpPr txBox="1"/>
          <p:nvPr/>
        </p:nvSpPr>
        <p:spPr>
          <a:xfrm>
            <a:off x="1724151" y="5369521"/>
            <a:ext cx="8743697" cy="461665"/>
          </a:xfrm>
          <a:prstGeom prst="rect">
            <a:avLst/>
          </a:prstGeom>
          <a:noFill/>
        </p:spPr>
        <p:txBody>
          <a:bodyPr wrap="square">
            <a:spAutoFit/>
          </a:bodyPr>
          <a:lstStyle/>
          <a:p>
            <a:r>
              <a:rPr lang="zh-CN" altLang="en-US" sz="2400" kern="100" dirty="0">
                <a:solidFill>
                  <a:srgbClr val="1A1A1A"/>
                </a:solidFill>
                <a:latin typeface="Calibri" panose="020F0502020204030204" pitchFamily="34" charset="0"/>
                <a:ea typeface="微软雅黑" panose="020B0503020204020204" pitchFamily="34" charset="-122"/>
              </a:rPr>
              <a:t>为马尔科夫过程，该随机过程的统计特性完全由条件概率所决定</a:t>
            </a:r>
          </a:p>
        </p:txBody>
      </p:sp>
      <p:sp>
        <p:nvSpPr>
          <p:cNvPr id="41" name="文本框 40"/>
          <p:cNvSpPr txBox="1"/>
          <p:nvPr/>
        </p:nvSpPr>
        <p:spPr>
          <a:xfrm>
            <a:off x="781669" y="1626028"/>
            <a:ext cx="6094324" cy="461665"/>
          </a:xfrm>
          <a:prstGeom prst="rect">
            <a:avLst/>
          </a:prstGeom>
          <a:noFill/>
        </p:spPr>
        <p:txBody>
          <a:bodyPr wrap="square">
            <a:spAutoFit/>
          </a:bodyPr>
          <a:lstStyle/>
          <a:p>
            <a:r>
              <a:rPr lang="zh-CN" altLang="en-US" sz="2400" kern="100" dirty="0">
                <a:solidFill>
                  <a:srgbClr val="1A1A1A"/>
                </a:solidFill>
                <a:latin typeface="Calibri" panose="020F0502020204030204" pitchFamily="34" charset="0"/>
                <a:ea typeface="微软雅黑" panose="020B0503020204020204" pitchFamily="34" charset="-122"/>
              </a:rPr>
              <a:t>马尔科夫过程</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文本框 21"/>
          <p:cNvSpPr txBox="1"/>
          <p:nvPr/>
        </p:nvSpPr>
        <p:spPr>
          <a:xfrm>
            <a:off x="982639" y="390837"/>
            <a:ext cx="5113364" cy="523220"/>
          </a:xfrm>
          <a:prstGeom prst="rect">
            <a:avLst/>
          </a:prstGeom>
          <a:noFill/>
        </p:spPr>
        <p:txBody>
          <a:bodyPr wrap="square" rtlCol="0">
            <a:spAutoFit/>
          </a:bodyPr>
          <a:lstStyle/>
          <a:p>
            <a:r>
              <a:rPr lang="zh-CN" altLang="en-US" sz="2800" b="1" dirty="0">
                <a:solidFill>
                  <a:srgbClr val="26313E"/>
                </a:solidFill>
                <a:latin typeface="印品黑体" panose="00000500000000000000" pitchFamily="2" charset="-122"/>
                <a:ea typeface="印品黑体" panose="00000500000000000000" pitchFamily="2" charset="-122"/>
              </a:rPr>
              <a:t>马尔科夫随机场和马尔科夫链</a:t>
            </a:r>
            <a:endParaRPr lang="zh-CN" altLang="en-US" b="1" dirty="0">
              <a:solidFill>
                <a:srgbClr val="26313E"/>
              </a:solidFill>
              <a:latin typeface="印品黑体" panose="00000500000000000000" pitchFamily="2" charset="-122"/>
              <a:ea typeface="印品黑体" panose="00000500000000000000" pitchFamily="2" charset="-122"/>
            </a:endParaRPr>
          </a:p>
        </p:txBody>
      </p:sp>
      <p:pic>
        <p:nvPicPr>
          <p:cNvPr id="1026" name="图片 1" descr="IMG_256"/>
          <p:cNvPicPr>
            <a:picLocks noChangeAspect="1" noChangeArrowheads="1"/>
          </p:cNvPicPr>
          <p:nvPr/>
        </p:nvPicPr>
        <p:blipFill rotWithShape="1">
          <a:blip r:embed="rId3">
            <a:extLst>
              <a:ext uri="{28A0092B-C50C-407E-A947-70E740481C1C}">
                <a14:useLocalDpi xmlns:a14="http://schemas.microsoft.com/office/drawing/2010/main" val="0"/>
              </a:ext>
            </a:extLst>
          </a:blip>
          <a:srcRect t="55225"/>
          <a:stretch>
            <a:fillRect/>
          </a:stretch>
        </p:blipFill>
        <p:spPr bwMode="auto">
          <a:xfrm>
            <a:off x="1476996" y="5164347"/>
            <a:ext cx="8274818" cy="969418"/>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a:xfrm>
            <a:off x="2948664" y="2923132"/>
            <a:ext cx="1376313" cy="1313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987305" y="2923132"/>
            <a:ext cx="1376313" cy="1313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027383" y="2923132"/>
            <a:ext cx="1376313" cy="1313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H="1">
            <a:off x="4324977" y="3466715"/>
            <a:ext cx="6410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4344844" y="3721210"/>
            <a:ext cx="642461" cy="1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6384922" y="3466715"/>
            <a:ext cx="6410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404789" y="3721210"/>
            <a:ext cx="642461" cy="1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333872" y="3287447"/>
            <a:ext cx="679090" cy="584775"/>
          </a:xfrm>
          <a:prstGeom prst="rect">
            <a:avLst/>
          </a:prstGeom>
          <a:noFill/>
        </p:spPr>
        <p:txBody>
          <a:bodyPr wrap="square">
            <a:spAutoFit/>
          </a:bodyPr>
          <a:lstStyle/>
          <a:p>
            <a:r>
              <a:rPr lang="en-US" altLang="zh-CN" sz="3200" b="1" dirty="0" err="1">
                <a:solidFill>
                  <a:schemeClr val="bg1"/>
                </a:solidFill>
                <a:latin typeface="印品黑体" panose="00000500000000000000" pitchFamily="2" charset="-122"/>
                <a:ea typeface="印品黑体" panose="00000500000000000000" pitchFamily="2" charset="-122"/>
              </a:rPr>
              <a:t>hr</a:t>
            </a:r>
            <a:endParaRPr lang="zh-CN" altLang="en-US" sz="3200" dirty="0">
              <a:solidFill>
                <a:schemeClr val="bg1"/>
              </a:solidFill>
            </a:endParaRPr>
          </a:p>
        </p:txBody>
      </p:sp>
      <p:sp>
        <p:nvSpPr>
          <p:cNvPr id="15" name="文本框 14"/>
          <p:cNvSpPr txBox="1"/>
          <p:nvPr/>
        </p:nvSpPr>
        <p:spPr>
          <a:xfrm>
            <a:off x="5348436" y="3287445"/>
            <a:ext cx="679090" cy="584775"/>
          </a:xfrm>
          <a:prstGeom prst="rect">
            <a:avLst/>
          </a:prstGeom>
          <a:noFill/>
        </p:spPr>
        <p:txBody>
          <a:bodyPr wrap="square">
            <a:spAutoFit/>
          </a:bodyPr>
          <a:lstStyle/>
          <a:p>
            <a:r>
              <a:rPr lang="en-US" altLang="zh-CN" sz="3200" b="1" dirty="0" err="1">
                <a:solidFill>
                  <a:schemeClr val="bg1"/>
                </a:solidFill>
                <a:latin typeface="印品黑体" panose="00000500000000000000" pitchFamily="2" charset="-122"/>
                <a:ea typeface="印品黑体" panose="00000500000000000000" pitchFamily="2" charset="-122"/>
              </a:rPr>
              <a:t>hy</a:t>
            </a:r>
            <a:endParaRPr lang="zh-CN" altLang="en-US" sz="3200" dirty="0">
              <a:solidFill>
                <a:schemeClr val="bg1"/>
              </a:solidFill>
            </a:endParaRPr>
          </a:p>
        </p:txBody>
      </p:sp>
      <p:sp>
        <p:nvSpPr>
          <p:cNvPr id="16" name="文本框 15"/>
          <p:cNvSpPr txBox="1"/>
          <p:nvPr/>
        </p:nvSpPr>
        <p:spPr>
          <a:xfrm>
            <a:off x="7385378" y="3287445"/>
            <a:ext cx="679090" cy="584775"/>
          </a:xfrm>
          <a:prstGeom prst="rect">
            <a:avLst/>
          </a:prstGeom>
          <a:noFill/>
        </p:spPr>
        <p:txBody>
          <a:bodyPr wrap="square">
            <a:spAutoFit/>
          </a:bodyPr>
          <a:lstStyle/>
          <a:p>
            <a:r>
              <a:rPr lang="en-US" altLang="zh-CN" sz="3200" b="1" dirty="0" err="1">
                <a:solidFill>
                  <a:schemeClr val="bg1"/>
                </a:solidFill>
                <a:latin typeface="印品黑体" panose="00000500000000000000" pitchFamily="2" charset="-122"/>
                <a:ea typeface="印品黑体" panose="00000500000000000000" pitchFamily="2" charset="-122"/>
              </a:rPr>
              <a:t>hc</a:t>
            </a:r>
            <a:endParaRPr lang="zh-CN" altLang="en-US" sz="3200" dirty="0">
              <a:solidFill>
                <a:schemeClr val="bg1"/>
              </a:solidFill>
            </a:endParaRPr>
          </a:p>
        </p:txBody>
      </p:sp>
      <p:sp>
        <p:nvSpPr>
          <p:cNvPr id="32" name="文本框 31"/>
          <p:cNvSpPr txBox="1"/>
          <p:nvPr/>
        </p:nvSpPr>
        <p:spPr>
          <a:xfrm>
            <a:off x="1056920" y="1472108"/>
            <a:ext cx="609432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kern="100" dirty="0">
                <a:solidFill>
                  <a:srgbClr val="1A1A1A"/>
                </a:solidFill>
                <a:latin typeface="Calibri" panose="020F0502020204030204" pitchFamily="34" charset="0"/>
                <a:ea typeface="微软雅黑" panose="020B0503020204020204" pitchFamily="34" charset="-122"/>
              </a:rPr>
              <a:t>马尔科夫随机场</a:t>
            </a:r>
            <a:r>
              <a:rPr lang="en-US" altLang="zh-CN" sz="2400" kern="100" dirty="0">
                <a:solidFill>
                  <a:srgbClr val="1A1A1A"/>
                </a:solidFill>
                <a:latin typeface="Calibri" panose="020F0502020204030204" pitchFamily="34" charset="0"/>
                <a:ea typeface="微软雅黑" panose="020B0503020204020204" pitchFamily="34" charset="-122"/>
              </a:rPr>
              <a:t>MRF</a:t>
            </a:r>
            <a:endParaRPr lang="zh-CN" altLang="en-US" sz="2400" kern="100" dirty="0">
              <a:solidFill>
                <a:srgbClr val="1A1A1A"/>
              </a:solidFill>
              <a:latin typeface="Calibri" panose="020F0502020204030204" pitchFamily="34" charset="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矩形 20"/>
          <p:cNvSpPr/>
          <p:nvPr/>
        </p:nvSpPr>
        <p:spPr>
          <a:xfrm>
            <a:off x="0" y="373385"/>
            <a:ext cx="982639" cy="540935"/>
          </a:xfrm>
          <a:prstGeom prst="rect">
            <a:avLst/>
          </a:prstGeom>
          <a:solidFill>
            <a:srgbClr val="263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文本框 21"/>
          <p:cNvSpPr txBox="1"/>
          <p:nvPr/>
        </p:nvSpPr>
        <p:spPr>
          <a:xfrm>
            <a:off x="982639" y="373385"/>
            <a:ext cx="5191287" cy="523220"/>
          </a:xfrm>
          <a:prstGeom prst="rect">
            <a:avLst/>
          </a:prstGeom>
          <a:noFill/>
        </p:spPr>
        <p:txBody>
          <a:bodyPr wrap="square" rtlCol="0">
            <a:spAutoFit/>
          </a:bodyPr>
          <a:lstStyle/>
          <a:p>
            <a:r>
              <a:rPr lang="zh-CN" altLang="en-US" sz="2800" b="1" dirty="0">
                <a:solidFill>
                  <a:srgbClr val="26313E"/>
                </a:solidFill>
                <a:latin typeface="印品黑体" panose="00000500000000000000" pitchFamily="2" charset="-122"/>
                <a:ea typeface="印品黑体" panose="00000500000000000000" pitchFamily="2" charset="-122"/>
              </a:rPr>
              <a:t>马尔科夫随机场和马尔科夫链</a:t>
            </a:r>
          </a:p>
        </p:txBody>
      </p:sp>
      <p:sp>
        <p:nvSpPr>
          <p:cNvPr id="6" name="文本框 5"/>
          <p:cNvSpPr txBox="1"/>
          <p:nvPr/>
        </p:nvSpPr>
        <p:spPr>
          <a:xfrm>
            <a:off x="1067768" y="1445742"/>
            <a:ext cx="6094428" cy="461665"/>
          </a:xfrm>
          <a:prstGeom prst="rect">
            <a:avLst/>
          </a:prstGeom>
          <a:noFill/>
        </p:spPr>
        <p:txBody>
          <a:bodyPr wrap="square">
            <a:spAutoFit/>
          </a:bodyPr>
          <a:lstStyle/>
          <a:p>
            <a:r>
              <a:rPr lang="zh-CN" altLang="zh-CN" sz="2400" kern="100" dirty="0">
                <a:solidFill>
                  <a:srgbClr val="1A1A1A"/>
                </a:solidFill>
                <a:latin typeface="Calibri" panose="020F0502020204030204" pitchFamily="34" charset="0"/>
                <a:ea typeface="微软雅黑" panose="020B0503020204020204" pitchFamily="34" charset="-122"/>
              </a:rPr>
              <a:t>图像</a:t>
            </a:r>
            <a:r>
              <a:rPr lang="en-US" altLang="zh-CN" sz="2400" kern="100" dirty="0">
                <a:solidFill>
                  <a:srgbClr val="1A1A1A"/>
                </a:solidFill>
                <a:latin typeface="Calibri" panose="020F0502020204030204" pitchFamily="34" charset="0"/>
                <a:ea typeface="微软雅黑" panose="020B0503020204020204" pitchFamily="34" charset="-122"/>
              </a:rPr>
              <a:t>——</a:t>
            </a:r>
            <a:r>
              <a:rPr lang="zh-CN" altLang="zh-CN" sz="2400" kern="100" dirty="0">
                <a:solidFill>
                  <a:srgbClr val="1A1A1A"/>
                </a:solidFill>
                <a:latin typeface="Calibri" panose="020F0502020204030204" pitchFamily="34" charset="0"/>
                <a:ea typeface="微软雅黑" panose="020B0503020204020204" pitchFamily="34" charset="-122"/>
              </a:rPr>
              <a:t>一个典型的马尔科夫随机场</a:t>
            </a:r>
            <a:endParaRPr lang="zh-CN" altLang="en-US" sz="2400" kern="100" dirty="0">
              <a:solidFill>
                <a:srgbClr val="1A1A1A"/>
              </a:solidFill>
              <a:latin typeface="Calibri" panose="020F0502020204030204" pitchFamily="34" charset="0"/>
              <a:ea typeface="微软雅黑" panose="020B0503020204020204" pitchFamily="34" charset="-122"/>
            </a:endParaRPr>
          </a:p>
        </p:txBody>
      </p:sp>
      <p:pic>
        <p:nvPicPr>
          <p:cNvPr id="7" name="图片 6" descr="IMG_258"/>
          <p:cNvPicPr/>
          <p:nvPr/>
        </p:nvPicPr>
        <p:blipFill>
          <a:blip r:embed="rId4"/>
          <a:stretch>
            <a:fillRect/>
          </a:stretch>
        </p:blipFill>
        <p:spPr>
          <a:xfrm>
            <a:off x="1215493" y="2616963"/>
            <a:ext cx="3725994" cy="3095680"/>
          </a:xfrm>
          <a:prstGeom prst="rect">
            <a:avLst/>
          </a:prstGeom>
          <a:noFill/>
          <a:ln w="9525">
            <a:noFill/>
          </a:ln>
        </p:spPr>
      </p:pic>
      <p:pic>
        <p:nvPicPr>
          <p:cNvPr id="2050" name="图片 24" descr="8a4b48e68ef50f773696859c2cacac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923" y="3617052"/>
            <a:ext cx="1520651" cy="1279222"/>
          </a:xfrm>
          <a:prstGeom prst="rect">
            <a:avLst/>
          </a:prstGeom>
          <a:noFill/>
          <a:extLst>
            <a:ext uri="{909E8E84-426E-40DD-AFC4-6F175D3DCCD1}">
              <a14:hiddenFill xmlns:a14="http://schemas.microsoft.com/office/drawing/2010/main">
                <a:solidFill>
                  <a:srgbClr val="FFFFFF"/>
                </a:solidFill>
              </a14:hiddenFill>
            </a:ext>
          </a:extLst>
        </p:spPr>
      </p:pic>
      <p:pic>
        <p:nvPicPr>
          <p:cNvPr id="2049" name="图片 25" descr="45bc08282c73999b6c1b4787de0f1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3341" y="3429000"/>
            <a:ext cx="1437694" cy="15519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5900969" y="2789745"/>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zh-CN" sz="2400" kern="100" dirty="0">
                <a:solidFill>
                  <a:srgbClr val="1A1A1A"/>
                </a:solidFill>
                <a:latin typeface="Calibri" panose="020F0502020204030204" pitchFamily="34" charset="0"/>
                <a:ea typeface="微软雅黑" panose="020B0503020204020204" pitchFamily="34" charset="-122"/>
              </a:rPr>
              <a:t>一阶领域系统</a:t>
            </a:r>
            <a:endParaRPr lang="zh-CN" altLang="en-US" sz="2400" kern="100" dirty="0">
              <a:solidFill>
                <a:srgbClr val="1A1A1A"/>
              </a:solidFill>
              <a:latin typeface="Calibri" panose="020F0502020204030204" pitchFamily="34" charset="0"/>
              <a:ea typeface="微软雅黑" panose="020B0503020204020204" pitchFamily="34" charset="-122"/>
            </a:endParaRPr>
          </a:p>
        </p:txBody>
      </p:sp>
      <p:sp>
        <p:nvSpPr>
          <p:cNvPr id="4" name="Rectangle 4"/>
          <p:cNvSpPr>
            <a:spLocks noChangeArrowheads="1"/>
          </p:cNvSpPr>
          <p:nvPr/>
        </p:nvSpPr>
        <p:spPr bwMode="auto">
          <a:xfrm>
            <a:off x="8717043" y="2789744"/>
            <a:ext cx="203132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zh-CN" sz="2400" kern="100" dirty="0">
                <a:solidFill>
                  <a:srgbClr val="1A1A1A"/>
                </a:solidFill>
                <a:latin typeface="Calibri" panose="020F0502020204030204" pitchFamily="34" charset="0"/>
                <a:ea typeface="微软雅黑" panose="020B0503020204020204" pitchFamily="34" charset="-122"/>
              </a:rPr>
              <a:t>二阶领域系统</a:t>
            </a:r>
          </a:p>
        </p:txBody>
      </p:sp>
      <p:sp>
        <p:nvSpPr>
          <p:cNvPr id="5" name="Rectangle 5"/>
          <p:cNvSpPr>
            <a:spLocks noChangeArrowheads="1"/>
          </p:cNvSpPr>
          <p:nvPr/>
        </p:nvSpPr>
        <p:spPr bwMode="auto">
          <a:xfrm>
            <a:off x="6581670" y="483802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9"/>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F6A16B0-B13B-4750-8D58-E4990D39A56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592ba29da0e1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冯振">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236</TotalTime>
  <Words>848</Words>
  <Application>Microsoft Office PowerPoint</Application>
  <PresentationFormat>宽屏</PresentationFormat>
  <Paragraphs>86</Paragraphs>
  <Slides>16</Slides>
  <Notes>16</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&amp;quot</vt:lpstr>
      <vt:lpstr>-apple-system</vt:lpstr>
      <vt:lpstr>微软雅黑</vt:lpstr>
      <vt:lpstr>印品黑体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592ba29da0e18</dc:title>
  <dc:creator>冯振振</dc:creator>
  <cp:lastModifiedBy>思远 钱</cp:lastModifiedBy>
  <cp:revision>39</cp:revision>
  <dcterms:created xsi:type="dcterms:W3CDTF">2017-05-28T02:29:00Z</dcterms:created>
  <dcterms:modified xsi:type="dcterms:W3CDTF">2020-10-11T14:38:26Z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2052-11.3.0.8858</vt:lpwstr>
  </property>
</Properties>
</file>